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8"/>
  </p:notesMasterIdLst>
  <p:sldIdLst>
    <p:sldId id="256" r:id="rId5"/>
    <p:sldId id="262" r:id="rId6"/>
    <p:sldId id="263" r:id="rId7"/>
    <p:sldId id="257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97" r:id="rId17"/>
    <p:sldId id="272" r:id="rId18"/>
    <p:sldId id="273" r:id="rId19"/>
    <p:sldId id="274" r:id="rId20"/>
    <p:sldId id="275" r:id="rId21"/>
    <p:sldId id="277" r:id="rId22"/>
    <p:sldId id="276" r:id="rId23"/>
    <p:sldId id="278" r:id="rId24"/>
    <p:sldId id="293" r:id="rId25"/>
    <p:sldId id="301" r:id="rId26"/>
    <p:sldId id="294" r:id="rId27"/>
    <p:sldId id="279" r:id="rId28"/>
    <p:sldId id="280" r:id="rId29"/>
    <p:sldId id="281" r:id="rId30"/>
    <p:sldId id="282" r:id="rId31"/>
    <p:sldId id="286" r:id="rId32"/>
    <p:sldId id="283" r:id="rId33"/>
    <p:sldId id="296" r:id="rId34"/>
    <p:sldId id="295" r:id="rId35"/>
    <p:sldId id="292" r:id="rId36"/>
    <p:sldId id="298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029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3D2210-E737-4D17-BA99-91937E82E897}" v="20" dt="2026-03-25T14:53:49.0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kubik, Susanna" userId="8855c55b-b834-4132-a87f-baafe0c0f2c5" providerId="ADAL" clId="{2D3CC91F-932F-49D2-A426-8C092B247340}"/>
    <pc:docChg chg="custSel addSld delSld modSld sldOrd delMainMaster">
      <pc:chgData name="Jakubik, Susanna" userId="8855c55b-b834-4132-a87f-baafe0c0f2c5" providerId="ADAL" clId="{2D3CC91F-932F-49D2-A426-8C092B247340}" dt="2026-03-25T14:53:52.588" v="986" actId="47"/>
      <pc:docMkLst>
        <pc:docMk/>
      </pc:docMkLst>
      <pc:sldChg chg="modSp mod">
        <pc:chgData name="Jakubik, Susanna" userId="8855c55b-b834-4132-a87f-baafe0c0f2c5" providerId="ADAL" clId="{2D3CC91F-932F-49D2-A426-8C092B247340}" dt="2026-03-03T15:10:01.866" v="1" actId="20577"/>
        <pc:sldMkLst>
          <pc:docMk/>
          <pc:sldMk cId="3435597084" sldId="256"/>
        </pc:sldMkLst>
        <pc:spChg chg="mod">
          <ac:chgData name="Jakubik, Susanna" userId="8855c55b-b834-4132-a87f-baafe0c0f2c5" providerId="ADAL" clId="{2D3CC91F-932F-49D2-A426-8C092B247340}" dt="2026-03-03T15:10:01.866" v="1" actId="20577"/>
          <ac:spMkLst>
            <pc:docMk/>
            <pc:sldMk cId="3435597084" sldId="256"/>
            <ac:spMk id="2" creationId="{A780D621-51C7-E23F-15D4-897FB0CCBEE6}"/>
          </ac:spMkLst>
        </pc:spChg>
      </pc:sldChg>
      <pc:sldChg chg="modSp mod">
        <pc:chgData name="Jakubik, Susanna" userId="8855c55b-b834-4132-a87f-baafe0c0f2c5" providerId="ADAL" clId="{2D3CC91F-932F-49D2-A426-8C092B247340}" dt="2026-03-03T15:23:34.458" v="3" actId="20577"/>
        <pc:sldMkLst>
          <pc:docMk/>
          <pc:sldMk cId="2654438948" sldId="264"/>
        </pc:sldMkLst>
        <pc:spChg chg="mod">
          <ac:chgData name="Jakubik, Susanna" userId="8855c55b-b834-4132-a87f-baafe0c0f2c5" providerId="ADAL" clId="{2D3CC91F-932F-49D2-A426-8C092B247340}" dt="2026-03-03T15:23:34.458" v="3" actId="20577"/>
          <ac:spMkLst>
            <pc:docMk/>
            <pc:sldMk cId="2654438948" sldId="264"/>
            <ac:spMk id="2" creationId="{6B2BFB55-38EE-5733-CB8F-1618B71B83FC}"/>
          </ac:spMkLst>
        </pc:spChg>
      </pc:sldChg>
      <pc:sldChg chg="modSp mod">
        <pc:chgData name="Jakubik, Susanna" userId="8855c55b-b834-4132-a87f-baafe0c0f2c5" providerId="ADAL" clId="{2D3CC91F-932F-49D2-A426-8C092B247340}" dt="2026-03-03T15:30:11.928" v="85" actId="20577"/>
        <pc:sldMkLst>
          <pc:docMk/>
          <pc:sldMk cId="25184468" sldId="265"/>
        </pc:sldMkLst>
        <pc:spChg chg="mod">
          <ac:chgData name="Jakubik, Susanna" userId="8855c55b-b834-4132-a87f-baafe0c0f2c5" providerId="ADAL" clId="{2D3CC91F-932F-49D2-A426-8C092B247340}" dt="2026-03-03T15:23:44.705" v="5" actId="20577"/>
          <ac:spMkLst>
            <pc:docMk/>
            <pc:sldMk cId="25184468" sldId="265"/>
            <ac:spMk id="2" creationId="{6B2BFB55-38EE-5733-CB8F-1618B71B83FC}"/>
          </ac:spMkLst>
        </pc:spChg>
        <pc:spChg chg="mod">
          <ac:chgData name="Jakubik, Susanna" userId="8855c55b-b834-4132-a87f-baafe0c0f2c5" providerId="ADAL" clId="{2D3CC91F-932F-49D2-A426-8C092B247340}" dt="2026-03-03T15:30:11.928" v="85" actId="20577"/>
          <ac:spMkLst>
            <pc:docMk/>
            <pc:sldMk cId="25184468" sldId="265"/>
            <ac:spMk id="5" creationId="{E4BBAF1D-0046-5B92-8076-980FECC0BA26}"/>
          </ac:spMkLst>
        </pc:spChg>
      </pc:sldChg>
      <pc:sldChg chg="modSp mod">
        <pc:chgData name="Jakubik, Susanna" userId="8855c55b-b834-4132-a87f-baafe0c0f2c5" providerId="ADAL" clId="{2D3CC91F-932F-49D2-A426-8C092B247340}" dt="2026-03-03T15:26:19.336" v="10" actId="20577"/>
        <pc:sldMkLst>
          <pc:docMk/>
          <pc:sldMk cId="3671479510" sldId="266"/>
        </pc:sldMkLst>
        <pc:spChg chg="mod">
          <ac:chgData name="Jakubik, Susanna" userId="8855c55b-b834-4132-a87f-baafe0c0f2c5" providerId="ADAL" clId="{2D3CC91F-932F-49D2-A426-8C092B247340}" dt="2026-03-03T15:26:19.336" v="10" actId="20577"/>
          <ac:spMkLst>
            <pc:docMk/>
            <pc:sldMk cId="3671479510" sldId="266"/>
            <ac:spMk id="2" creationId="{6B2BFB55-38EE-5733-CB8F-1618B71B83FC}"/>
          </ac:spMkLst>
        </pc:spChg>
      </pc:sldChg>
      <pc:sldChg chg="modSp mod">
        <pc:chgData name="Jakubik, Susanna" userId="8855c55b-b834-4132-a87f-baafe0c0f2c5" providerId="ADAL" clId="{2D3CC91F-932F-49D2-A426-8C092B247340}" dt="2026-03-03T15:27:14.400" v="26" actId="20577"/>
        <pc:sldMkLst>
          <pc:docMk/>
          <pc:sldMk cId="2610735072" sldId="267"/>
        </pc:sldMkLst>
        <pc:spChg chg="mod">
          <ac:chgData name="Jakubik, Susanna" userId="8855c55b-b834-4132-a87f-baafe0c0f2c5" providerId="ADAL" clId="{2D3CC91F-932F-49D2-A426-8C092B247340}" dt="2026-03-03T15:27:14.400" v="26" actId="20577"/>
          <ac:spMkLst>
            <pc:docMk/>
            <pc:sldMk cId="2610735072" sldId="267"/>
            <ac:spMk id="2" creationId="{6B2BFB55-38EE-5733-CB8F-1618B71B83FC}"/>
          </ac:spMkLst>
        </pc:spChg>
      </pc:sldChg>
      <pc:sldChg chg="addSp delSp modSp">
        <pc:chgData name="Jakubik, Susanna" userId="8855c55b-b834-4132-a87f-baafe0c0f2c5" providerId="ADAL" clId="{2D3CC91F-932F-49D2-A426-8C092B247340}" dt="2026-03-03T15:27:56.189" v="29" actId="1076"/>
        <pc:sldMkLst>
          <pc:docMk/>
          <pc:sldMk cId="958903906" sldId="269"/>
        </pc:sldMkLst>
        <pc:picChg chg="add mod">
          <ac:chgData name="Jakubik, Susanna" userId="8855c55b-b834-4132-a87f-baafe0c0f2c5" providerId="ADAL" clId="{2D3CC91F-932F-49D2-A426-8C092B247340}" dt="2026-03-03T15:27:56.189" v="29" actId="1076"/>
          <ac:picMkLst>
            <pc:docMk/>
            <pc:sldMk cId="958903906" sldId="269"/>
            <ac:picMk id="1026" creationId="{AB952B33-5C40-57A5-2340-D2C2FAFF6CA3}"/>
          </ac:picMkLst>
        </pc:picChg>
      </pc:sldChg>
      <pc:sldChg chg="modSp mod">
        <pc:chgData name="Jakubik, Susanna" userId="8855c55b-b834-4132-a87f-baafe0c0f2c5" providerId="ADAL" clId="{2D3CC91F-932F-49D2-A426-8C092B247340}" dt="2026-03-03T15:28:49.854" v="33" actId="20577"/>
        <pc:sldMkLst>
          <pc:docMk/>
          <pc:sldMk cId="3392786353" sldId="271"/>
        </pc:sldMkLst>
        <pc:spChg chg="mod">
          <ac:chgData name="Jakubik, Susanna" userId="8855c55b-b834-4132-a87f-baafe0c0f2c5" providerId="ADAL" clId="{2D3CC91F-932F-49D2-A426-8C092B247340}" dt="2026-03-03T15:28:49.854" v="33" actId="20577"/>
          <ac:spMkLst>
            <pc:docMk/>
            <pc:sldMk cId="3392786353" sldId="271"/>
            <ac:spMk id="5" creationId="{E4BBAF1D-0046-5B92-8076-980FECC0BA26}"/>
          </ac:spMkLst>
        </pc:spChg>
      </pc:sldChg>
      <pc:sldChg chg="modSp mod">
        <pc:chgData name="Jakubik, Susanna" userId="8855c55b-b834-4132-a87f-baafe0c0f2c5" providerId="ADAL" clId="{2D3CC91F-932F-49D2-A426-8C092B247340}" dt="2026-03-12T16:24:14.440" v="872" actId="20577"/>
        <pc:sldMkLst>
          <pc:docMk/>
          <pc:sldMk cId="605276009" sldId="273"/>
        </pc:sldMkLst>
        <pc:spChg chg="mod">
          <ac:chgData name="Jakubik, Susanna" userId="8855c55b-b834-4132-a87f-baafe0c0f2c5" providerId="ADAL" clId="{2D3CC91F-932F-49D2-A426-8C092B247340}" dt="2026-03-12T16:24:14.440" v="872" actId="20577"/>
          <ac:spMkLst>
            <pc:docMk/>
            <pc:sldMk cId="605276009" sldId="273"/>
            <ac:spMk id="5" creationId="{E4BBAF1D-0046-5B92-8076-980FECC0BA26}"/>
          </ac:spMkLst>
        </pc:spChg>
      </pc:sldChg>
      <pc:sldChg chg="modSp mod">
        <pc:chgData name="Jakubik, Susanna" userId="8855c55b-b834-4132-a87f-baafe0c0f2c5" providerId="ADAL" clId="{2D3CC91F-932F-49D2-A426-8C092B247340}" dt="2026-03-03T15:30:55.218" v="90" actId="20577"/>
        <pc:sldMkLst>
          <pc:docMk/>
          <pc:sldMk cId="2614949413" sldId="275"/>
        </pc:sldMkLst>
        <pc:spChg chg="mod">
          <ac:chgData name="Jakubik, Susanna" userId="8855c55b-b834-4132-a87f-baafe0c0f2c5" providerId="ADAL" clId="{2D3CC91F-932F-49D2-A426-8C092B247340}" dt="2026-03-03T15:30:55.218" v="90" actId="20577"/>
          <ac:spMkLst>
            <pc:docMk/>
            <pc:sldMk cId="2614949413" sldId="275"/>
            <ac:spMk id="5" creationId="{E4BBAF1D-0046-5B92-8076-980FECC0BA26}"/>
          </ac:spMkLst>
        </pc:spChg>
      </pc:sldChg>
      <pc:sldChg chg="addSp delSp modSp">
        <pc:chgData name="Jakubik, Susanna" userId="8855c55b-b834-4132-a87f-baafe0c0f2c5" providerId="ADAL" clId="{2D3CC91F-932F-49D2-A426-8C092B247340}" dt="2026-03-03T15:31:25.889" v="95" actId="1076"/>
        <pc:sldMkLst>
          <pc:docMk/>
          <pc:sldMk cId="1804434784" sldId="276"/>
        </pc:sldMkLst>
        <pc:picChg chg="add mod">
          <ac:chgData name="Jakubik, Susanna" userId="8855c55b-b834-4132-a87f-baafe0c0f2c5" providerId="ADAL" clId="{2D3CC91F-932F-49D2-A426-8C092B247340}" dt="2026-03-03T15:31:25.889" v="95" actId="1076"/>
          <ac:picMkLst>
            <pc:docMk/>
            <pc:sldMk cId="1804434784" sldId="276"/>
            <ac:picMk id="2050" creationId="{FE50A01F-9A4B-E18B-5303-D77FF06491F0}"/>
          </ac:picMkLst>
        </pc:picChg>
      </pc:sldChg>
      <pc:sldChg chg="addSp delSp modSp">
        <pc:chgData name="Jakubik, Susanna" userId="8855c55b-b834-4132-a87f-baafe0c0f2c5" providerId="ADAL" clId="{2D3CC91F-932F-49D2-A426-8C092B247340}" dt="2026-03-03T15:31:44.776" v="100"/>
        <pc:sldMkLst>
          <pc:docMk/>
          <pc:sldMk cId="2081444664" sldId="278"/>
        </pc:sldMkLst>
        <pc:picChg chg="add mod">
          <ac:chgData name="Jakubik, Susanna" userId="8855c55b-b834-4132-a87f-baafe0c0f2c5" providerId="ADAL" clId="{2D3CC91F-932F-49D2-A426-8C092B247340}" dt="2026-03-03T15:31:44.776" v="100"/>
          <ac:picMkLst>
            <pc:docMk/>
            <pc:sldMk cId="2081444664" sldId="278"/>
            <ac:picMk id="6" creationId="{FB7CFF10-CD2A-D237-A918-783FE0B1C9B9}"/>
          </ac:picMkLst>
        </pc:picChg>
      </pc:sldChg>
      <pc:sldChg chg="modSp mod">
        <pc:chgData name="Jakubik, Susanna" userId="8855c55b-b834-4132-a87f-baafe0c0f2c5" providerId="ADAL" clId="{2D3CC91F-932F-49D2-A426-8C092B247340}" dt="2026-03-12T16:31:59.940" v="879" actId="20577"/>
        <pc:sldMkLst>
          <pc:docMk/>
          <pc:sldMk cId="2763490276" sldId="282"/>
        </pc:sldMkLst>
        <pc:spChg chg="mod">
          <ac:chgData name="Jakubik, Susanna" userId="8855c55b-b834-4132-a87f-baafe0c0f2c5" providerId="ADAL" clId="{2D3CC91F-932F-49D2-A426-8C092B247340}" dt="2026-03-12T16:31:59.940" v="879" actId="20577"/>
          <ac:spMkLst>
            <pc:docMk/>
            <pc:sldMk cId="2763490276" sldId="282"/>
            <ac:spMk id="5" creationId="{E4BBAF1D-0046-5B92-8076-980FECC0BA26}"/>
          </ac:spMkLst>
        </pc:spChg>
      </pc:sldChg>
      <pc:sldChg chg="modSp mod">
        <pc:chgData name="Jakubik, Susanna" userId="8855c55b-b834-4132-a87f-baafe0c0f2c5" providerId="ADAL" clId="{2D3CC91F-932F-49D2-A426-8C092B247340}" dt="2026-03-12T15:12:53.011" v="870" actId="20577"/>
        <pc:sldMkLst>
          <pc:docMk/>
          <pc:sldMk cId="2727764651" sldId="292"/>
        </pc:sldMkLst>
        <pc:spChg chg="mod">
          <ac:chgData name="Jakubik, Susanna" userId="8855c55b-b834-4132-a87f-baafe0c0f2c5" providerId="ADAL" clId="{2D3CC91F-932F-49D2-A426-8C092B247340}" dt="2026-03-12T15:12:53.011" v="870" actId="20577"/>
          <ac:spMkLst>
            <pc:docMk/>
            <pc:sldMk cId="2727764651" sldId="292"/>
            <ac:spMk id="5" creationId="{E4BBAF1D-0046-5B92-8076-980FECC0BA26}"/>
          </ac:spMkLst>
        </pc:spChg>
      </pc:sldChg>
      <pc:sldChg chg="modSp mod">
        <pc:chgData name="Jakubik, Susanna" userId="8855c55b-b834-4132-a87f-baafe0c0f2c5" providerId="ADAL" clId="{2D3CC91F-932F-49D2-A426-8C092B247340}" dt="2026-03-12T15:00:14.642" v="818" actId="20577"/>
        <pc:sldMkLst>
          <pc:docMk/>
          <pc:sldMk cId="630938677" sldId="294"/>
        </pc:sldMkLst>
        <pc:spChg chg="mod">
          <ac:chgData name="Jakubik, Susanna" userId="8855c55b-b834-4132-a87f-baafe0c0f2c5" providerId="ADAL" clId="{2D3CC91F-932F-49D2-A426-8C092B247340}" dt="2026-03-12T14:19:24.052" v="382" actId="13926"/>
          <ac:spMkLst>
            <pc:docMk/>
            <pc:sldMk cId="630938677" sldId="294"/>
            <ac:spMk id="2" creationId="{6B2BFB55-38EE-5733-CB8F-1618B71B83FC}"/>
          </ac:spMkLst>
        </pc:spChg>
        <pc:spChg chg="mod">
          <ac:chgData name="Jakubik, Susanna" userId="8855c55b-b834-4132-a87f-baafe0c0f2c5" providerId="ADAL" clId="{2D3CC91F-932F-49D2-A426-8C092B247340}" dt="2026-03-12T15:00:14.642" v="818" actId="20577"/>
          <ac:spMkLst>
            <pc:docMk/>
            <pc:sldMk cId="630938677" sldId="294"/>
            <ac:spMk id="5" creationId="{E4BBAF1D-0046-5B92-8076-980FECC0BA26}"/>
          </ac:spMkLst>
        </pc:spChg>
      </pc:sldChg>
      <pc:sldChg chg="modSp add mod ord">
        <pc:chgData name="Jakubik, Susanna" userId="8855c55b-b834-4132-a87f-baafe0c0f2c5" providerId="ADAL" clId="{2D3CC91F-932F-49D2-A426-8C092B247340}" dt="2026-03-12T16:33:49.978" v="950" actId="1076"/>
        <pc:sldMkLst>
          <pc:docMk/>
          <pc:sldMk cId="3354219259" sldId="298"/>
        </pc:sldMkLst>
        <pc:spChg chg="mod">
          <ac:chgData name="Jakubik, Susanna" userId="8855c55b-b834-4132-a87f-baafe0c0f2c5" providerId="ADAL" clId="{2D3CC91F-932F-49D2-A426-8C092B247340}" dt="2026-03-12T16:33:49.978" v="950" actId="1076"/>
          <ac:spMkLst>
            <pc:docMk/>
            <pc:sldMk cId="3354219259" sldId="298"/>
            <ac:spMk id="2" creationId="{18108081-6244-463C-1650-156CC757F0D3}"/>
          </ac:spMkLst>
        </pc:spChg>
      </pc:sldChg>
      <pc:sldChg chg="modSp add del mod modClrScheme chgLayout">
        <pc:chgData name="Jakubik, Susanna" userId="8855c55b-b834-4132-a87f-baafe0c0f2c5" providerId="ADAL" clId="{2D3CC91F-932F-49D2-A426-8C092B247340}" dt="2026-03-25T14:53:52.588" v="986" actId="47"/>
        <pc:sldMkLst>
          <pc:docMk/>
          <pc:sldMk cId="3010079352" sldId="299"/>
        </pc:sldMkLst>
        <pc:spChg chg="mod ord">
          <ac:chgData name="Jakubik, Susanna" userId="8855c55b-b834-4132-a87f-baafe0c0f2c5" providerId="ADAL" clId="{2D3CC91F-932F-49D2-A426-8C092B247340}" dt="2026-03-25T14:53:19.267" v="954" actId="700"/>
          <ac:spMkLst>
            <pc:docMk/>
            <pc:sldMk cId="3010079352" sldId="299"/>
            <ac:spMk id="2" creationId="{0B186BD7-BEF0-FA62-A3F9-13B9B38AB998}"/>
          </ac:spMkLst>
        </pc:spChg>
        <pc:spChg chg="mod ord">
          <ac:chgData name="Jakubik, Susanna" userId="8855c55b-b834-4132-a87f-baafe0c0f2c5" providerId="ADAL" clId="{2D3CC91F-932F-49D2-A426-8C092B247340}" dt="2026-03-25T14:53:19.267" v="954" actId="700"/>
          <ac:spMkLst>
            <pc:docMk/>
            <pc:sldMk cId="3010079352" sldId="299"/>
            <ac:spMk id="3" creationId="{347646C7-5530-C912-9F74-36C2854FD7FC}"/>
          </ac:spMkLst>
        </pc:spChg>
      </pc:sldChg>
      <pc:sldChg chg="add del">
        <pc:chgData name="Jakubik, Susanna" userId="8855c55b-b834-4132-a87f-baafe0c0f2c5" providerId="ADAL" clId="{2D3CC91F-932F-49D2-A426-8C092B247340}" dt="2026-03-25T14:53:52.588" v="986" actId="47"/>
        <pc:sldMkLst>
          <pc:docMk/>
          <pc:sldMk cId="258035083" sldId="300"/>
        </pc:sldMkLst>
      </pc:sldChg>
      <pc:sldChg chg="modSp new mod">
        <pc:chgData name="Jakubik, Susanna" userId="8855c55b-b834-4132-a87f-baafe0c0f2c5" providerId="ADAL" clId="{2D3CC91F-932F-49D2-A426-8C092B247340}" dt="2026-03-25T14:53:49.096" v="985"/>
        <pc:sldMkLst>
          <pc:docMk/>
          <pc:sldMk cId="1711579490" sldId="301"/>
        </pc:sldMkLst>
        <pc:spChg chg="mod">
          <ac:chgData name="Jakubik, Susanna" userId="8855c55b-b834-4132-a87f-baafe0c0f2c5" providerId="ADAL" clId="{2D3CC91F-932F-49D2-A426-8C092B247340}" dt="2026-03-25T14:53:43.008" v="984" actId="20577"/>
          <ac:spMkLst>
            <pc:docMk/>
            <pc:sldMk cId="1711579490" sldId="301"/>
            <ac:spMk id="2" creationId="{7B5D2B26-8B80-B3A4-DF78-61A37964E1C6}"/>
          </ac:spMkLst>
        </pc:spChg>
        <pc:spChg chg="mod">
          <ac:chgData name="Jakubik, Susanna" userId="8855c55b-b834-4132-a87f-baafe0c0f2c5" providerId="ADAL" clId="{2D3CC91F-932F-49D2-A426-8C092B247340}" dt="2026-03-25T14:53:49.096" v="985"/>
          <ac:spMkLst>
            <pc:docMk/>
            <pc:sldMk cId="1711579490" sldId="301"/>
            <ac:spMk id="3" creationId="{FD7C4F76-AC81-47D1-BEF9-34DDB0CDB06D}"/>
          </ac:spMkLst>
        </pc:spChg>
      </pc:sldChg>
      <pc:sldMasterChg chg="delSldLayout">
        <pc:chgData name="Jakubik, Susanna" userId="8855c55b-b834-4132-a87f-baafe0c0f2c5" providerId="ADAL" clId="{2D3CC91F-932F-49D2-A426-8C092B247340}" dt="2026-03-25T14:53:52.588" v="986" actId="47"/>
        <pc:sldMasterMkLst>
          <pc:docMk/>
          <pc:sldMasterMk cId="4039979772" sldId="2147483648"/>
        </pc:sldMasterMkLst>
        <pc:sldLayoutChg chg="del">
          <pc:chgData name="Jakubik, Susanna" userId="8855c55b-b834-4132-a87f-baafe0c0f2c5" providerId="ADAL" clId="{2D3CC91F-932F-49D2-A426-8C092B247340}" dt="2026-03-25T14:53:52.588" v="986" actId="47"/>
          <pc:sldLayoutMkLst>
            <pc:docMk/>
            <pc:sldMasterMk cId="4039979772" sldId="2147483648"/>
            <pc:sldLayoutMk cId="1994798815" sldId="2147483680"/>
          </pc:sldLayoutMkLst>
        </pc:sldLayoutChg>
      </pc:sldMasterChg>
      <pc:sldMasterChg chg="del delSldLayout">
        <pc:chgData name="Jakubik, Susanna" userId="8855c55b-b834-4132-a87f-baafe0c0f2c5" providerId="ADAL" clId="{2D3CC91F-932F-49D2-A426-8C092B247340}" dt="2026-03-25T14:53:52.588" v="986" actId="47"/>
        <pc:sldMasterMkLst>
          <pc:docMk/>
          <pc:sldMasterMk cId="739805689" sldId="2147483668"/>
        </pc:sldMasterMkLst>
        <pc:sldLayoutChg chg="del">
          <pc:chgData name="Jakubik, Susanna" userId="8855c55b-b834-4132-a87f-baafe0c0f2c5" providerId="ADAL" clId="{2D3CC91F-932F-49D2-A426-8C092B247340}" dt="2026-03-25T14:53:52.588" v="986" actId="47"/>
          <pc:sldLayoutMkLst>
            <pc:docMk/>
            <pc:sldMasterMk cId="739805689" sldId="2147483668"/>
            <pc:sldLayoutMk cId="3902165464" sldId="2147483669"/>
          </pc:sldLayoutMkLst>
        </pc:sldLayoutChg>
        <pc:sldLayoutChg chg="del">
          <pc:chgData name="Jakubik, Susanna" userId="8855c55b-b834-4132-a87f-baafe0c0f2c5" providerId="ADAL" clId="{2D3CC91F-932F-49D2-A426-8C092B247340}" dt="2026-03-25T14:53:52.588" v="986" actId="47"/>
          <pc:sldLayoutMkLst>
            <pc:docMk/>
            <pc:sldMasterMk cId="739805689" sldId="2147483668"/>
            <pc:sldLayoutMk cId="2014392664" sldId="2147483670"/>
          </pc:sldLayoutMkLst>
        </pc:sldLayoutChg>
        <pc:sldLayoutChg chg="del">
          <pc:chgData name="Jakubik, Susanna" userId="8855c55b-b834-4132-a87f-baafe0c0f2c5" providerId="ADAL" clId="{2D3CC91F-932F-49D2-A426-8C092B247340}" dt="2026-03-25T14:53:52.588" v="986" actId="47"/>
          <pc:sldLayoutMkLst>
            <pc:docMk/>
            <pc:sldMasterMk cId="739805689" sldId="2147483668"/>
            <pc:sldLayoutMk cId="1263887877" sldId="2147483671"/>
          </pc:sldLayoutMkLst>
        </pc:sldLayoutChg>
        <pc:sldLayoutChg chg="del">
          <pc:chgData name="Jakubik, Susanna" userId="8855c55b-b834-4132-a87f-baafe0c0f2c5" providerId="ADAL" clId="{2D3CC91F-932F-49D2-A426-8C092B247340}" dt="2026-03-25T14:53:52.588" v="986" actId="47"/>
          <pc:sldLayoutMkLst>
            <pc:docMk/>
            <pc:sldMasterMk cId="739805689" sldId="2147483668"/>
            <pc:sldLayoutMk cId="3546758081" sldId="2147483672"/>
          </pc:sldLayoutMkLst>
        </pc:sldLayoutChg>
        <pc:sldLayoutChg chg="del">
          <pc:chgData name="Jakubik, Susanna" userId="8855c55b-b834-4132-a87f-baafe0c0f2c5" providerId="ADAL" clId="{2D3CC91F-932F-49D2-A426-8C092B247340}" dt="2026-03-25T14:53:52.588" v="986" actId="47"/>
          <pc:sldLayoutMkLst>
            <pc:docMk/>
            <pc:sldMasterMk cId="739805689" sldId="2147483668"/>
            <pc:sldLayoutMk cId="1753244725" sldId="2147483673"/>
          </pc:sldLayoutMkLst>
        </pc:sldLayoutChg>
        <pc:sldLayoutChg chg="del">
          <pc:chgData name="Jakubik, Susanna" userId="8855c55b-b834-4132-a87f-baafe0c0f2c5" providerId="ADAL" clId="{2D3CC91F-932F-49D2-A426-8C092B247340}" dt="2026-03-25T14:53:52.588" v="986" actId="47"/>
          <pc:sldLayoutMkLst>
            <pc:docMk/>
            <pc:sldMasterMk cId="739805689" sldId="2147483668"/>
            <pc:sldLayoutMk cId="4167415874" sldId="2147483674"/>
          </pc:sldLayoutMkLst>
        </pc:sldLayoutChg>
        <pc:sldLayoutChg chg="del">
          <pc:chgData name="Jakubik, Susanna" userId="8855c55b-b834-4132-a87f-baafe0c0f2c5" providerId="ADAL" clId="{2D3CC91F-932F-49D2-A426-8C092B247340}" dt="2026-03-25T14:53:52.588" v="986" actId="47"/>
          <pc:sldLayoutMkLst>
            <pc:docMk/>
            <pc:sldMasterMk cId="739805689" sldId="2147483668"/>
            <pc:sldLayoutMk cId="3985516153" sldId="2147483675"/>
          </pc:sldLayoutMkLst>
        </pc:sldLayoutChg>
        <pc:sldLayoutChg chg="del">
          <pc:chgData name="Jakubik, Susanna" userId="8855c55b-b834-4132-a87f-baafe0c0f2c5" providerId="ADAL" clId="{2D3CC91F-932F-49D2-A426-8C092B247340}" dt="2026-03-25T14:53:52.588" v="986" actId="47"/>
          <pc:sldLayoutMkLst>
            <pc:docMk/>
            <pc:sldMasterMk cId="739805689" sldId="2147483668"/>
            <pc:sldLayoutMk cId="4159221808" sldId="2147483676"/>
          </pc:sldLayoutMkLst>
        </pc:sldLayoutChg>
        <pc:sldLayoutChg chg="del">
          <pc:chgData name="Jakubik, Susanna" userId="8855c55b-b834-4132-a87f-baafe0c0f2c5" providerId="ADAL" clId="{2D3CC91F-932F-49D2-A426-8C092B247340}" dt="2026-03-25T14:53:52.588" v="986" actId="47"/>
          <pc:sldLayoutMkLst>
            <pc:docMk/>
            <pc:sldMasterMk cId="739805689" sldId="2147483668"/>
            <pc:sldLayoutMk cId="3643497025" sldId="2147483677"/>
          </pc:sldLayoutMkLst>
        </pc:sldLayoutChg>
        <pc:sldLayoutChg chg="del">
          <pc:chgData name="Jakubik, Susanna" userId="8855c55b-b834-4132-a87f-baafe0c0f2c5" providerId="ADAL" clId="{2D3CC91F-932F-49D2-A426-8C092B247340}" dt="2026-03-25T14:53:52.588" v="986" actId="47"/>
          <pc:sldLayoutMkLst>
            <pc:docMk/>
            <pc:sldMasterMk cId="739805689" sldId="2147483668"/>
            <pc:sldLayoutMk cId="92715417" sldId="2147483678"/>
          </pc:sldLayoutMkLst>
        </pc:sldLayoutChg>
        <pc:sldLayoutChg chg="del">
          <pc:chgData name="Jakubik, Susanna" userId="8855c55b-b834-4132-a87f-baafe0c0f2c5" providerId="ADAL" clId="{2D3CC91F-932F-49D2-A426-8C092B247340}" dt="2026-03-25T14:53:52.588" v="986" actId="47"/>
          <pc:sldLayoutMkLst>
            <pc:docMk/>
            <pc:sldMasterMk cId="739805689" sldId="2147483668"/>
            <pc:sldLayoutMk cId="3366935400" sldId="214748367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D80A8-0F55-1C46-B0CE-3BD6F1EFDBAF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FA2B6-1545-6C4F-A6D2-357BB0941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64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084EF34-F1FA-5BF8-502E-535A751A29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A0F118B-2E2B-F287-AF3F-298AD81150A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23122" y="1738588"/>
            <a:ext cx="5953539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612955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1441B84-6749-8C77-0BFC-96E4D01307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E3D73A-CB36-616F-C93D-84A63BB56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EF4CC4C-772A-C8B2-BA7F-72F61949E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3514" y="6329234"/>
            <a:ext cx="6299886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F63BA68-3423-4419-A464-2C84F553C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656" y="630692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F377299-36CD-E049-B4A4-56FC7F2EF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7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B8B8B6E-AAEC-3E5F-47E0-4F4A60F7BC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5CBAC5-0A41-6DBE-2DAC-06287323D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3A144-CBDD-AB2E-F4A2-33010D26E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314366-FEA0-02B2-0A2D-61AD148B9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F46D5C5-E05A-5466-7305-4BC0D9B4B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3514" y="6329234"/>
            <a:ext cx="6299886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3E0FA48-13A9-DA54-4771-09FA435D6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656" y="630692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F377299-36CD-E049-B4A4-56FC7F2EF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01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6A0EBA9-29DD-BFA1-AB1D-C9E4878D1C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5CBAC5-0A41-6DBE-2DAC-06287323D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3A144-CBDD-AB2E-F4A2-33010D26E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314366-FEA0-02B2-0A2D-61AD148B9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E7244C7-7C24-E27E-B342-076C9294F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3514" y="6329234"/>
            <a:ext cx="6299886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C7CDCB3-D0E9-1826-C02D-585C374BD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656" y="630692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F377299-36CD-E049-B4A4-56FC7F2EF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28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8F85E57-8C69-C30D-C767-B58C4C3379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1A28C5-6E8B-9583-C6ED-C471B1376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6C0C7E-A8FE-EA84-C9AF-A99EAF117D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F0616-D75A-07C2-A49C-3E3D5F85EE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7A9DE20-69F5-38EE-0DF0-AACAF7740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3514" y="6329234"/>
            <a:ext cx="6299886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FD24722-6FD6-6C56-42DC-0E8879719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656" y="630692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F377299-36CD-E049-B4A4-56FC7F2EF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83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3259BCA-46C1-AB52-1792-0C3E11FFC7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1A28C5-6E8B-9583-C6ED-C471B1376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6C0C7E-A8FE-EA84-C9AF-A99EAF117D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F0616-D75A-07C2-A49C-3E3D5F85EE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59663B9-D5E4-CA46-7DBB-05638D675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3514" y="6329234"/>
            <a:ext cx="6299886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980720D-E1FA-0DE7-1339-02DB1EF01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656" y="630692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F377299-36CD-E049-B4A4-56FC7F2EF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41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ed rectangle with a white rectangle&#10;&#10;Description automatically generated">
            <a:extLst>
              <a:ext uri="{FF2B5EF4-FFF2-40B4-BE49-F238E27FC236}">
                <a16:creationId xmlns:a16="http://schemas.microsoft.com/office/drawing/2014/main" id="{173483D4-4488-7CD0-399F-3F6BB9EAEE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7156258-D3C3-194B-D3BC-A139FAAD10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19230" y="2062162"/>
            <a:ext cx="5953539" cy="2387600"/>
          </a:xfr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848895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le with pink lines&#10;&#10;Description automatically generated">
            <a:extLst>
              <a:ext uri="{FF2B5EF4-FFF2-40B4-BE49-F238E27FC236}">
                <a16:creationId xmlns:a16="http://schemas.microsoft.com/office/drawing/2014/main" id="{5024F9AD-C255-03CE-F5D5-F27EF909CE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7156258-D3C3-194B-D3BC-A139FAAD10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19230" y="2062162"/>
            <a:ext cx="5953539" cy="2387600"/>
          </a:xfr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32912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le with a white background&#10;&#10;Description automatically generated">
            <a:extLst>
              <a:ext uri="{FF2B5EF4-FFF2-40B4-BE49-F238E27FC236}">
                <a16:creationId xmlns:a16="http://schemas.microsoft.com/office/drawing/2014/main" id="{23B16C7C-98D7-9E7B-7A2B-8DC8888897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7156258-D3C3-194B-D3BC-A139FAAD10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19230" y="2062162"/>
            <a:ext cx="5953539" cy="2387600"/>
          </a:xfr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53074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8DB66D3-7D81-599F-4095-3AB67629B9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25D6A-94EC-958E-EF42-940B61B57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1B471-0FD5-05A1-4406-9161817D2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0A2D802-7B28-24FB-BA0A-317BA63DA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3514" y="6329234"/>
            <a:ext cx="6299886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7ED3E72-B41B-57EC-AE50-3FF1CC930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656" y="630692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F377299-36CD-E049-B4A4-56FC7F2EF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74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8DB66D3-7D81-599F-4095-3AB67629B9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25D6A-94EC-958E-EF42-940B61B57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1B471-0FD5-05A1-4406-9161817D2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FB0B07D-D416-198B-F44B-51FE94E13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3514" y="6329234"/>
            <a:ext cx="6299886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49791EF-8210-93AB-FB37-810A360F5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656" y="630692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F377299-36CD-E049-B4A4-56FC7F2EF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59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5749973-C300-A89E-953B-E25B45C837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AA5D1-558A-15C3-1D4F-707E300A32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AAB780-F508-7C87-2286-8A04BEEF7E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2469613-FFD7-C9FB-8840-A9EC1268B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3514" y="6329234"/>
            <a:ext cx="6299886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174658D-39ED-D14A-84F5-A864CB878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656" y="630692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F377299-36CD-E049-B4A4-56FC7F2EF3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D081109-3689-264C-2187-A88C88E0E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4220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76F065D-1CE1-63D1-45EC-70F0008A8C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D7FF16-07CD-7464-D104-2588901AA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AA5D1-558A-15C3-1D4F-707E300A32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AAB780-F508-7C87-2286-8A04BEEF7E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EE8880C-6235-8AD2-DC05-10BD33516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3514" y="6329234"/>
            <a:ext cx="6299886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B9E3D9F-D12E-1230-D609-BEDFFEF90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656" y="630692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F377299-36CD-E049-B4A4-56FC7F2EF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79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BC3257B-4344-4E92-9F72-C7865C3259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B107D0E-25EC-9B86-A228-1F4B5597B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3514" y="6329234"/>
            <a:ext cx="6299886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0DF3AA-7BDF-7172-B83D-9C0FDC7EA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656" y="630692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F377299-36CD-E049-B4A4-56FC7F2EF3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977C023-DF11-FB38-2A7E-9B53FF1BA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8792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A61A5-28DE-A12C-4342-97742606D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CFC93-CEAD-E175-839C-326443CCF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388CD0B-2144-DC6A-20CD-2E97B1E517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53514" y="6329234"/>
            <a:ext cx="6299886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9C20DC6-970B-3BF0-2707-5A264CDA8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0692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F377299-36CD-E049-B4A4-56FC7F2EF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79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1" r:id="rId3"/>
    <p:sldLayoutId id="2147483662" r:id="rId4"/>
    <p:sldLayoutId id="2147483650" r:id="rId5"/>
    <p:sldLayoutId id="2147483663" r:id="rId6"/>
    <p:sldLayoutId id="2147483652" r:id="rId7"/>
    <p:sldLayoutId id="2147483664" r:id="rId8"/>
    <p:sldLayoutId id="2147483654" r:id="rId9"/>
    <p:sldLayoutId id="2147483665" r:id="rId10"/>
    <p:sldLayoutId id="2147483656" r:id="rId11"/>
    <p:sldLayoutId id="2147483666" r:id="rId12"/>
    <p:sldLayoutId id="2147483657" r:id="rId13"/>
    <p:sldLayoutId id="2147483667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monapp.org/" TargetMode="External"/><Relationship Id="rId2" Type="http://schemas.openxmlformats.org/officeDocument/2006/relationships/hyperlink" Target="http://www.applytexas.org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commonblackcollegeapp.com/" TargetMode="External"/><Relationship Id="rId4" Type="http://schemas.openxmlformats.org/officeDocument/2006/relationships/hyperlink" Target="http://www.coalitionforcollegeaccess.org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0D621-51C7-E23F-15D4-897FB0CCBE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Rising Senior Night</a:t>
            </a:r>
            <a:br>
              <a:rPr lang="en-US" dirty="0"/>
            </a:br>
            <a:r>
              <a:rPr lang="en-US" dirty="0"/>
              <a:t>March 25, 2026</a:t>
            </a:r>
          </a:p>
        </p:txBody>
      </p:sp>
    </p:spTree>
    <p:extLst>
      <p:ext uri="{BB962C8B-B14F-4D97-AF65-F5344CB8AC3E}">
        <p14:creationId xmlns:p14="http://schemas.microsoft.com/office/powerpoint/2010/main" val="3435597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BFB55-38EE-5733-CB8F-1618B71B8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Make A College List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BBAF1D-0046-5B92-8076-980FECC0B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Plan to make a list of 5-7 schools</a:t>
            </a:r>
          </a:p>
          <a:p>
            <a:pPr lvl="1"/>
            <a:r>
              <a:rPr lang="en-US" b="1" dirty="0"/>
              <a:t>Two Target Schools, 1 Reach School, two Safety/Likely Schools</a:t>
            </a:r>
          </a:p>
          <a:p>
            <a:r>
              <a:rPr lang="en-US" b="1" dirty="0"/>
              <a:t>In SchooLinks, click on Colleges/School Search</a:t>
            </a:r>
          </a:p>
          <a:p>
            <a:r>
              <a:rPr lang="en-US" b="1" dirty="0"/>
              <a:t>Adjust the filters to meet your needs, based on School Type, Campus Location, Acceptance Rates and more</a:t>
            </a:r>
          </a:p>
          <a:p>
            <a:r>
              <a:rPr lang="en-US" b="1" dirty="0"/>
              <a:t>Click the heart to add any school to your list of favorites</a:t>
            </a:r>
          </a:p>
          <a:p>
            <a:r>
              <a:rPr lang="en-US" b="1" dirty="0"/>
              <a:t>Go to Final List and add the colleges from your Favorites list to one of the four categories</a:t>
            </a: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3D8689-8FA7-C391-3472-5CD8EE455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45D45-342F-CE54-9AAA-B435D5E8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7299-36CD-E049-B4A4-56FC7F2EF3F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6" name="Picture 2" descr="App Gallery – Clever">
            <a:extLst>
              <a:ext uri="{FF2B5EF4-FFF2-40B4-BE49-F238E27FC236}">
                <a16:creationId xmlns:a16="http://schemas.microsoft.com/office/drawing/2014/main" id="{AB952B33-5C40-57A5-2340-D2C2FAFF6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856" y="18595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903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297CD-B03D-F4C4-D2B6-BAD7DC387C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College Admissions and Enrollment Exams</a:t>
            </a:r>
          </a:p>
        </p:txBody>
      </p:sp>
    </p:spTree>
    <p:extLst>
      <p:ext uri="{BB962C8B-B14F-4D97-AF65-F5344CB8AC3E}">
        <p14:creationId xmlns:p14="http://schemas.microsoft.com/office/powerpoint/2010/main" val="3865688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BFB55-38EE-5733-CB8F-1618B71B8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 Entrance Exams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BBAF1D-0046-5B92-8076-980FECC0B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Some schools are test-required, some are test-optional</a:t>
            </a:r>
          </a:p>
          <a:p>
            <a:pPr lvl="1"/>
            <a:r>
              <a:rPr lang="en-US" b="1" dirty="0"/>
              <a:t>Be sure you know what is required for your schools of choice</a:t>
            </a:r>
          </a:p>
          <a:p>
            <a:pPr lvl="1"/>
            <a:r>
              <a:rPr lang="en-US" b="1" dirty="0"/>
              <a:t>It might change in the summer</a:t>
            </a:r>
          </a:p>
          <a:p>
            <a:r>
              <a:rPr lang="en-US" b="1" dirty="0"/>
              <a:t>Most schools accept either the SAT or the ACT</a:t>
            </a:r>
          </a:p>
          <a:p>
            <a:pPr lvl="1"/>
            <a:r>
              <a:rPr lang="en-US" b="1" dirty="0"/>
              <a:t>All FBISD juniors took the SAT on March 4, 2026</a:t>
            </a:r>
          </a:p>
          <a:p>
            <a:pPr lvl="1"/>
            <a:r>
              <a:rPr lang="en-US" b="1" dirty="0"/>
              <a:t>Test scores can be used for merit-based scholarships</a:t>
            </a:r>
          </a:p>
          <a:p>
            <a:pPr lvl="1"/>
            <a:r>
              <a:rPr lang="en-US" b="1" dirty="0"/>
              <a:t>Test scores can be used for TSI exemption at public Texas schools</a:t>
            </a:r>
          </a:p>
          <a:p>
            <a:r>
              <a:rPr lang="en-US" b="1" dirty="0"/>
              <a:t>Students on free/reduced lunch are eligible for a fee waiver</a:t>
            </a:r>
          </a:p>
          <a:p>
            <a:r>
              <a:rPr lang="en-US" b="1" dirty="0"/>
              <a:t>See your campus CCRA for fee waivers and the testing schedule</a:t>
            </a:r>
          </a:p>
          <a:p>
            <a:endParaRPr lang="en-US"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3D8689-8FA7-C391-3472-5CD8EE455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45D45-342F-CE54-9AAA-B435D5E8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7299-36CD-E049-B4A4-56FC7F2EF3F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074" name="Picture 2" descr="2025 ACT® and SAT® Test Dates - OnToCollege">
            <a:extLst>
              <a:ext uri="{FF2B5EF4-FFF2-40B4-BE49-F238E27FC236}">
                <a16:creationId xmlns:a16="http://schemas.microsoft.com/office/drawing/2014/main" id="{300F723E-8779-A808-4AF9-38F624B39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764" y="235844"/>
            <a:ext cx="3294821" cy="164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786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BFB55-38EE-5733-CB8F-1618B71B8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 Enrollment Benchmarks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BBAF1D-0046-5B92-8076-980FECC0B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Many schools require that students demonstrate college readiness in order to enroll in classes</a:t>
            </a:r>
          </a:p>
          <a:p>
            <a:pPr lvl="1"/>
            <a:r>
              <a:rPr lang="en-US" b="1" dirty="0"/>
              <a:t>Enrollment is different than admission</a:t>
            </a:r>
          </a:p>
          <a:p>
            <a:r>
              <a:rPr lang="en-US" b="1" dirty="0"/>
              <a:t>Texas public colleges and universities require students to exhibit this through test scores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3D8689-8FA7-C391-3472-5CD8EE455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45D45-342F-CE54-9AAA-B435D5E8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7299-36CD-E049-B4A4-56FC7F2EF3F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D21E1E-EA0A-1600-76E5-19A53E7BE3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7135" y="3928617"/>
            <a:ext cx="12095060" cy="232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75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297CD-B03D-F4C4-D2B6-BAD7DC387C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Creating Your Application</a:t>
            </a:r>
          </a:p>
        </p:txBody>
      </p:sp>
    </p:spTree>
    <p:extLst>
      <p:ext uri="{BB962C8B-B14F-4D97-AF65-F5344CB8AC3E}">
        <p14:creationId xmlns:p14="http://schemas.microsoft.com/office/powerpoint/2010/main" val="1082301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BFB55-38EE-5733-CB8F-1618B71B8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 Application Platforms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BBAF1D-0046-5B92-8076-980FECC0B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ApplyTexas</a:t>
            </a:r>
          </a:p>
          <a:p>
            <a:pPr lvl="1"/>
            <a:r>
              <a:rPr lang="en-US" b="1" dirty="0">
                <a:hlinkClick r:id="rId2"/>
              </a:rPr>
              <a:t>www.applytexas.org</a:t>
            </a:r>
            <a:endParaRPr lang="en-US" b="1" dirty="0"/>
          </a:p>
          <a:p>
            <a:pPr lvl="1"/>
            <a:r>
              <a:rPr lang="en-US" b="1" dirty="0"/>
              <a:t>All Texas public and most Texas private colleges and universities</a:t>
            </a:r>
          </a:p>
          <a:p>
            <a:r>
              <a:rPr lang="en-US" b="1" dirty="0"/>
              <a:t>Common App</a:t>
            </a:r>
          </a:p>
          <a:p>
            <a:pPr lvl="1"/>
            <a:r>
              <a:rPr lang="en-US" b="1" dirty="0">
                <a:hlinkClick r:id="rId3"/>
              </a:rPr>
              <a:t>www.commonapp.org</a:t>
            </a:r>
            <a:endParaRPr lang="en-US" b="1" dirty="0"/>
          </a:p>
          <a:p>
            <a:pPr lvl="1"/>
            <a:r>
              <a:rPr lang="en-US" b="1" dirty="0"/>
              <a:t>20 Texas universities and more than 1000 others worldwide</a:t>
            </a:r>
          </a:p>
          <a:p>
            <a:r>
              <a:rPr lang="en-US" b="1" dirty="0"/>
              <a:t> Coalition Application</a:t>
            </a:r>
          </a:p>
          <a:p>
            <a:pPr lvl="1"/>
            <a:r>
              <a:rPr lang="en-US" b="1" dirty="0">
                <a:hlinkClick r:id="rId4"/>
              </a:rPr>
              <a:t>www.coalitionforcollegeaccess.org</a:t>
            </a:r>
            <a:endParaRPr lang="en-US" b="1" dirty="0"/>
          </a:p>
          <a:p>
            <a:pPr lvl="1"/>
            <a:r>
              <a:rPr lang="en-US" b="1" dirty="0"/>
              <a:t>Six Texas universities and more than 175 others nationally</a:t>
            </a:r>
          </a:p>
          <a:p>
            <a:r>
              <a:rPr lang="en-US" b="1" dirty="0"/>
              <a:t>Common Black College Application</a:t>
            </a:r>
          </a:p>
          <a:p>
            <a:pPr lvl="1"/>
            <a:r>
              <a:rPr lang="en-US" b="1" dirty="0">
                <a:hlinkClick r:id="rId5"/>
              </a:rPr>
              <a:t>www.commonblackcollegeapp.com/</a:t>
            </a:r>
            <a:r>
              <a:rPr lang="en-US" b="1" dirty="0"/>
              <a:t> </a:t>
            </a:r>
          </a:p>
          <a:p>
            <a:pPr lvl="1"/>
            <a:r>
              <a:rPr lang="en-US" b="1" dirty="0"/>
              <a:t>More than 50 HBCUs on one application</a:t>
            </a:r>
          </a:p>
          <a:p>
            <a:r>
              <a:rPr lang="en-US" b="1" dirty="0"/>
              <a:t>College and university websites</a:t>
            </a:r>
          </a:p>
          <a:p>
            <a:pPr lvl="1"/>
            <a:r>
              <a:rPr lang="en-US" b="1" dirty="0"/>
              <a:t>Many schools have their own application process</a:t>
            </a:r>
          </a:p>
          <a:p>
            <a:r>
              <a:rPr lang="en-US" b="1" dirty="0"/>
              <a:t>Regardless of which platform you choose, please create your account with your personal email address</a:t>
            </a:r>
          </a:p>
          <a:p>
            <a:pPr lvl="1"/>
            <a:r>
              <a:rPr lang="en-US" b="1" dirty="0"/>
              <a:t>Your school email address will shut down </a:t>
            </a:r>
            <a:r>
              <a:rPr lang="en-US" b="1"/>
              <a:t>at graduation, </a:t>
            </a:r>
            <a:r>
              <a:rPr lang="en-US" b="1" dirty="0"/>
              <a:t>and </a:t>
            </a:r>
            <a:r>
              <a:rPr lang="en-US" b="1"/>
              <a:t>you might need </a:t>
            </a:r>
            <a:r>
              <a:rPr lang="en-US" b="1" dirty="0"/>
              <a:t>access to these sites afterward</a:t>
            </a:r>
          </a:p>
          <a:p>
            <a:pPr lvl="1"/>
            <a:endParaRPr lang="en-US"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3D8689-8FA7-C391-3472-5CD8EE455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45D45-342F-CE54-9AAA-B435D5E8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7299-36CD-E049-B4A4-56FC7F2EF3F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76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297CD-B03D-F4C4-D2B6-BAD7DC387C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College Application Process</a:t>
            </a:r>
          </a:p>
        </p:txBody>
      </p:sp>
    </p:spTree>
    <p:extLst>
      <p:ext uri="{BB962C8B-B14F-4D97-AF65-F5344CB8AC3E}">
        <p14:creationId xmlns:p14="http://schemas.microsoft.com/office/powerpoint/2010/main" val="3274355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BFB55-38EE-5733-CB8F-1618B71B8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 Application Deadline Types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BBAF1D-0046-5B92-8076-980FECC0B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Early Decision</a:t>
            </a:r>
          </a:p>
          <a:p>
            <a:pPr lvl="1"/>
            <a:r>
              <a:rPr lang="en-US" b="1" dirty="0"/>
              <a:t>A binding commitment in which if you are accepted, you are obligated to attend</a:t>
            </a:r>
          </a:p>
          <a:p>
            <a:pPr lvl="1"/>
            <a:r>
              <a:rPr lang="en-US" b="1" dirty="0"/>
              <a:t>You can only apply to one school</a:t>
            </a:r>
          </a:p>
          <a:p>
            <a:pPr lvl="1"/>
            <a:r>
              <a:rPr lang="en-US" b="1" dirty="0"/>
              <a:t>Most ED deadlines are in November. Only apply if school is your top choice and you are sure you will attend</a:t>
            </a:r>
          </a:p>
          <a:p>
            <a:r>
              <a:rPr lang="en-US" b="1" dirty="0"/>
              <a:t>Early Action</a:t>
            </a:r>
          </a:p>
          <a:p>
            <a:pPr lvl="1"/>
            <a:r>
              <a:rPr lang="en-US" b="1" dirty="0"/>
              <a:t>Non-binding commitment and you can apply to multiple schools</a:t>
            </a:r>
          </a:p>
          <a:p>
            <a:pPr lvl="1"/>
            <a:r>
              <a:rPr lang="en-US" b="1" dirty="0"/>
              <a:t>Most EA deadlines are in November-January</a:t>
            </a:r>
          </a:p>
          <a:p>
            <a:pPr lvl="1"/>
            <a:r>
              <a:rPr lang="en-US" b="1" dirty="0"/>
              <a:t>Restricted Early Action allows only one application but is not binding like ED</a:t>
            </a:r>
          </a:p>
          <a:p>
            <a:r>
              <a:rPr lang="en-US" b="1" dirty="0"/>
              <a:t>Priority</a:t>
            </a:r>
          </a:p>
          <a:p>
            <a:pPr lvl="1"/>
            <a:r>
              <a:rPr lang="en-US" b="1" dirty="0"/>
              <a:t>Non-binding and you can apply to multiple schools</a:t>
            </a:r>
          </a:p>
          <a:p>
            <a:pPr lvl="1"/>
            <a:r>
              <a:rPr lang="en-US" b="1" dirty="0"/>
              <a:t>Most Priority deadlines are in November or December and will provide early consideration for scholarships</a:t>
            </a:r>
          </a:p>
          <a:p>
            <a:r>
              <a:rPr lang="en-US" b="1" dirty="0"/>
              <a:t>Regular</a:t>
            </a:r>
          </a:p>
          <a:p>
            <a:pPr lvl="1"/>
            <a:r>
              <a:rPr lang="en-US" b="1" dirty="0"/>
              <a:t>Deadlines are in January or later and you can apply to multiple schools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3D8689-8FA7-C391-3472-5CD8EE455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45D45-342F-CE54-9AAA-B435D5E8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7299-36CD-E049-B4A4-56FC7F2EF3F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9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BFB55-38EE-5733-CB8F-1618B71B8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 Application Process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BBAF1D-0046-5B92-8076-980FECC0B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Submit your application using your platform of choice</a:t>
            </a:r>
          </a:p>
          <a:p>
            <a:r>
              <a:rPr lang="en-US" b="1" dirty="0"/>
              <a:t>Make sure that your application is listed in SchooLinks</a:t>
            </a:r>
          </a:p>
          <a:p>
            <a:r>
              <a:rPr lang="en-US" b="1" dirty="0"/>
              <a:t>Log in to your college portals as soon as you receive login information</a:t>
            </a:r>
          </a:p>
          <a:p>
            <a:r>
              <a:rPr lang="en-US" b="1" dirty="0"/>
              <a:t>Pay your application fee or request a fee waiver in SchooLinks</a:t>
            </a:r>
          </a:p>
          <a:p>
            <a:r>
              <a:rPr lang="en-US" b="1" dirty="0"/>
              <a:t>Send test scores through College Board or ACT, if applicable</a:t>
            </a:r>
          </a:p>
          <a:p>
            <a:r>
              <a:rPr lang="en-US" b="1" dirty="0"/>
              <a:t>Request teacher/counselor recommendations in person and follow up with SchooLinks request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3D8689-8FA7-C391-3472-5CD8EE455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45D45-342F-CE54-9AAA-B435D5E8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7299-36CD-E049-B4A4-56FC7F2EF3F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69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BFB55-38EE-5733-CB8F-1618B71B8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 Apps in SchooLinks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BBAF1D-0046-5B92-8076-980FECC0B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College apps must be added to SchooLinks in order to request transcripts, recommendations and application fee waivers and so that counselors can complete required Common App documentation</a:t>
            </a:r>
          </a:p>
          <a:p>
            <a:r>
              <a:rPr lang="en-US" b="1" dirty="0"/>
              <a:t>Adding a college application to SchooLinks will automatically trigger a transcript request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3D8689-8FA7-C391-3472-5CD8EE455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45D45-342F-CE54-9AAA-B435D5E8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7299-36CD-E049-B4A4-56FC7F2EF3F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FF7BFE-9E60-8A88-2E75-14E8C597C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627461"/>
            <a:ext cx="10924644" cy="39534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50" name="Picture 2" descr="App Gallery – Clever">
            <a:extLst>
              <a:ext uri="{FF2B5EF4-FFF2-40B4-BE49-F238E27FC236}">
                <a16:creationId xmlns:a16="http://schemas.microsoft.com/office/drawing/2014/main" id="{FE50A01F-9A4B-E18B-5303-D77FF0649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184" y="185953"/>
            <a:ext cx="1639672" cy="163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434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7363E-6041-8139-D639-1C66B6520A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7948" y="2062162"/>
            <a:ext cx="8269356" cy="3473934"/>
          </a:xfrm>
        </p:spPr>
        <p:txBody>
          <a:bodyPr>
            <a:normAutofit fontScale="90000"/>
          </a:bodyPr>
          <a:lstStyle/>
          <a:p>
            <a:r>
              <a:rPr lang="en-US" dirty="0"/>
              <a:t>Tonight juniors and their parents can expect to learn about the post-high school process and how to prepare for senior year. </a:t>
            </a:r>
          </a:p>
        </p:txBody>
      </p:sp>
    </p:spTree>
    <p:extLst>
      <p:ext uri="{BB962C8B-B14F-4D97-AF65-F5344CB8AC3E}">
        <p14:creationId xmlns:p14="http://schemas.microsoft.com/office/powerpoint/2010/main" val="4176731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BFB55-38EE-5733-CB8F-1618B71B8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 Apps in SchooLinks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BBAF1D-0046-5B92-8076-980FECC0B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Expanded view of College Applications page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3D8689-8FA7-C391-3472-5CD8EE455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45D45-342F-CE54-9AAA-B435D5E8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7299-36CD-E049-B4A4-56FC7F2EF3F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490CF9-6FCD-F5D5-7952-9CEE6D58A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399" y="2359375"/>
            <a:ext cx="11601862" cy="19077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Callout: Up Arrow 7">
            <a:extLst>
              <a:ext uri="{FF2B5EF4-FFF2-40B4-BE49-F238E27FC236}">
                <a16:creationId xmlns:a16="http://schemas.microsoft.com/office/drawing/2014/main" id="{055BCC29-F07F-E201-4970-A88B897D7095}"/>
              </a:ext>
            </a:extLst>
          </p:cNvPr>
          <p:cNvSpPr/>
          <p:nvPr/>
        </p:nvSpPr>
        <p:spPr>
          <a:xfrm>
            <a:off x="510271" y="4094531"/>
            <a:ext cx="3277960" cy="1907764"/>
          </a:xfrm>
          <a:prstGeom prst="upArrowCallout">
            <a:avLst>
              <a:gd name="adj1" fmla="val 15411"/>
              <a:gd name="adj2" fmla="val 18408"/>
              <a:gd name="adj3" fmla="val 25000"/>
              <a:gd name="adj4" fmla="val 64977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Student marks off application ‘parts’ as they are completed</a:t>
            </a:r>
          </a:p>
        </p:txBody>
      </p:sp>
      <p:sp>
        <p:nvSpPr>
          <p:cNvPr id="9" name="Callout: Up Arrow 8">
            <a:extLst>
              <a:ext uri="{FF2B5EF4-FFF2-40B4-BE49-F238E27FC236}">
                <a16:creationId xmlns:a16="http://schemas.microsoft.com/office/drawing/2014/main" id="{38B21562-3E22-72B5-8844-17FEF4E94B55}"/>
              </a:ext>
            </a:extLst>
          </p:cNvPr>
          <p:cNvSpPr/>
          <p:nvPr/>
        </p:nvSpPr>
        <p:spPr>
          <a:xfrm>
            <a:off x="4311646" y="4094531"/>
            <a:ext cx="3277960" cy="1914384"/>
          </a:xfrm>
          <a:prstGeom prst="upArrowCallout">
            <a:avLst>
              <a:gd name="adj1" fmla="val 14213"/>
              <a:gd name="adj2" fmla="val 17808"/>
              <a:gd name="adj3" fmla="val 25000"/>
              <a:gd name="adj4" fmla="val 6497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Student adds request for teacher, as needed or required </a:t>
            </a:r>
          </a:p>
        </p:txBody>
      </p:sp>
      <p:sp>
        <p:nvSpPr>
          <p:cNvPr id="10" name="Callout: Up Arrow 9">
            <a:extLst>
              <a:ext uri="{FF2B5EF4-FFF2-40B4-BE49-F238E27FC236}">
                <a16:creationId xmlns:a16="http://schemas.microsoft.com/office/drawing/2014/main" id="{4F3090E9-143C-18FE-5BC6-5ECEE8284EF1}"/>
              </a:ext>
            </a:extLst>
          </p:cNvPr>
          <p:cNvSpPr/>
          <p:nvPr/>
        </p:nvSpPr>
        <p:spPr>
          <a:xfrm>
            <a:off x="8145672" y="4094531"/>
            <a:ext cx="3502041" cy="1914384"/>
          </a:xfrm>
          <a:prstGeom prst="upArrowCallout">
            <a:avLst>
              <a:gd name="adj1" fmla="val 13627"/>
              <a:gd name="adj2" fmla="val 18176"/>
              <a:gd name="adj3" fmla="val 25000"/>
              <a:gd name="adj4" fmla="val 6497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Counselor or Registrar completes these tasks, depending on how student applied</a:t>
            </a:r>
          </a:p>
        </p:txBody>
      </p:sp>
      <p:pic>
        <p:nvPicPr>
          <p:cNvPr id="6" name="Picture 2" descr="App Gallery – Clever">
            <a:extLst>
              <a:ext uri="{FF2B5EF4-FFF2-40B4-BE49-F238E27FC236}">
                <a16:creationId xmlns:a16="http://schemas.microsoft.com/office/drawing/2014/main" id="{FB7CFF10-CD2A-D237-A918-783FE0B1C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184" y="185953"/>
            <a:ext cx="1639672" cy="163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444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BFB55-38EE-5733-CB8F-1618B71B8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Holistic Review?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BBAF1D-0046-5B92-8076-980FECC0B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Holistic review looks at the entire student in and out of the classroom</a:t>
            </a:r>
          </a:p>
          <a:p>
            <a:r>
              <a:rPr lang="en-US" b="1" dirty="0"/>
              <a:t>The review committee will examine the traditional test scores and classroom grades, but will also assess the applicant’s achievements, work experience, extracurricular activities, essays and more</a:t>
            </a:r>
          </a:p>
          <a:p>
            <a:pPr lvl="1"/>
            <a:r>
              <a:rPr lang="en-US" b="1" dirty="0"/>
              <a:t>It looks at who the student is in their heart and in their head</a:t>
            </a:r>
          </a:p>
          <a:p>
            <a:r>
              <a:rPr lang="en-US" b="1" dirty="0"/>
              <a:t>Pro: It provides colleges an expanded look at a student beyond the traditional</a:t>
            </a:r>
          </a:p>
          <a:p>
            <a:r>
              <a:rPr lang="en-US" b="1" dirty="0"/>
              <a:t>Con: It takes longer to receive admissions decisions as the committees take adequate time to review </a:t>
            </a:r>
          </a:p>
          <a:p>
            <a:r>
              <a:rPr lang="en-US" b="1" dirty="0"/>
              <a:t>While some schools still have auto-admit based on numbers, more and more are incorporating the holistic process to round out their student body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3D8689-8FA7-C391-3472-5CD8EE455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45D45-342F-CE54-9AAA-B435D5E8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7299-36CD-E049-B4A4-56FC7F2EF3F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85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D2B26-8B80-B3A4-DF78-61A37964E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C4F76-AC81-47D1-BEF9-34DDB0CDB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/>
              <a:t>Aviation Programs- Specific prerequisites</a:t>
            </a:r>
          </a:p>
          <a:p>
            <a:pPr marL="457200" indent="-457200"/>
            <a:r>
              <a:rPr lang="en-US" dirty="0"/>
              <a:t>Visual Arts- Portfolio Review</a:t>
            </a:r>
          </a:p>
          <a:p>
            <a:pPr marL="457200" indent="-457200"/>
            <a:r>
              <a:rPr lang="en-US" dirty="0"/>
              <a:t>Performing Arts- Auditions</a:t>
            </a:r>
          </a:p>
          <a:p>
            <a:pPr marL="457200" indent="-457200"/>
            <a:r>
              <a:rPr lang="en-US" dirty="0"/>
              <a:t>Disability/Accessibility Services- Accommodations in college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667F3A-1047-F13E-6242-9DDAC77B9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8FD843-2AEB-C61A-FBA6-D994FC5AC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7299-36CD-E049-B4A4-56FC7F2EF3F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794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BFB55-38EE-5733-CB8F-1618B71B8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Ranking, Transcripts and College Apps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BBAF1D-0046-5B92-8076-980FECC0B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>
                <a:effectLst/>
                <a:ea typeface="Aptos" panose="020B0004020202020204" pitchFamily="34" charset="0"/>
              </a:rPr>
              <a:t>FBISD is a non-ranking district (according to rank policy EIC Local)</a:t>
            </a:r>
          </a:p>
          <a:p>
            <a:pPr lvl="1"/>
            <a:r>
              <a:rPr lang="en-US" b="1" dirty="0">
                <a:ea typeface="Aptos" panose="020B0004020202020204" pitchFamily="34" charset="0"/>
              </a:rPr>
              <a:t>Rank will not be included on the transcript</a:t>
            </a:r>
            <a:endParaRPr lang="en-US" b="1" dirty="0">
              <a:effectLst/>
              <a:ea typeface="Aptos" panose="020B0004020202020204" pitchFamily="34" charset="0"/>
            </a:endParaRPr>
          </a:p>
          <a:p>
            <a:r>
              <a:rPr lang="en-US" b="1" dirty="0">
                <a:effectLst/>
                <a:ea typeface="Aptos" panose="020B0004020202020204" pitchFamily="34" charset="0"/>
              </a:rPr>
              <a:t>FBISD provides rank and quartile to a student separate from the transcript</a:t>
            </a:r>
          </a:p>
          <a:p>
            <a:pPr lvl="1"/>
            <a:r>
              <a:rPr lang="en-US" b="1" dirty="0">
                <a:effectLst/>
                <a:ea typeface="Aptos" panose="020B0004020202020204" pitchFamily="34" charset="0"/>
              </a:rPr>
              <a:t>The rank letter is available in the Skyward Portfolio tab</a:t>
            </a:r>
          </a:p>
          <a:p>
            <a:r>
              <a:rPr lang="en-US" b="1" dirty="0">
                <a:effectLst/>
                <a:ea typeface="Aptos" panose="020B0004020202020204" pitchFamily="34" charset="0"/>
              </a:rPr>
              <a:t>Students are allowed the ability to provide this information to the colleges of their choice </a:t>
            </a:r>
          </a:p>
          <a:p>
            <a:pPr lvl="1"/>
            <a:r>
              <a:rPr lang="en-US" b="1" dirty="0"/>
              <a:t>Students will choose to share their rank with colleges in SchooLinks when they set up their college applications portal at the beginning of senior year. </a:t>
            </a:r>
            <a:r>
              <a:rPr lang="en-US" b="1" dirty="0">
                <a:solidFill>
                  <a:srgbClr val="FF0000"/>
                </a:solidFill>
              </a:rPr>
              <a:t>Please note that once a student has selected this option, they cannot change it</a:t>
            </a:r>
            <a:endParaRPr lang="en-US" b="1" dirty="0">
              <a:ea typeface="Aptos" panose="020B0004020202020204" pitchFamily="34" charset="0"/>
            </a:endParaRPr>
          </a:p>
          <a:p>
            <a:pPr lvl="1"/>
            <a:r>
              <a:rPr lang="en-US" b="1" dirty="0"/>
              <a:t>Once they make the selection, the CCRA or counseling staff will send the rank letter along with other documents to colleges for admissions</a:t>
            </a:r>
          </a:p>
          <a:p>
            <a:pPr lvl="1"/>
            <a:r>
              <a:rPr lang="en-US" b="1" dirty="0"/>
              <a:t>Applications platforms do not automatically submit student rank</a:t>
            </a:r>
          </a:p>
          <a:p>
            <a:r>
              <a:rPr lang="en-US" b="1" dirty="0">
                <a:effectLst/>
                <a:ea typeface="Aptos" panose="020B0004020202020204" pitchFamily="34" charset="0"/>
              </a:rPr>
              <a:t>Juniors will next be ranked in June 2026, and again in September 2026</a:t>
            </a:r>
          </a:p>
          <a:p>
            <a:pPr lvl="1"/>
            <a:r>
              <a:rPr lang="en-US" b="1" dirty="0">
                <a:effectLst/>
                <a:ea typeface="Aptos" panose="020B0004020202020204" pitchFamily="34" charset="0"/>
              </a:rPr>
              <a:t>A transcript will also be run in September that includes all coursework up to and including summer 2026</a:t>
            </a:r>
          </a:p>
          <a:p>
            <a:pPr lvl="1"/>
            <a:r>
              <a:rPr lang="en-US" b="1" dirty="0">
                <a:effectLst/>
                <a:ea typeface="Aptos" panose="020B0004020202020204" pitchFamily="34" charset="0"/>
              </a:rPr>
              <a:t>The September 2026  transcript and rank will be used for most college applications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3D8689-8FA7-C391-3472-5CD8EE455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45D45-342F-CE54-9AAA-B435D5E8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7299-36CD-E049-B4A4-56FC7F2EF3F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38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297CD-B03D-F4C4-D2B6-BAD7DC387C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Scholarships and Financial Aid</a:t>
            </a:r>
          </a:p>
        </p:txBody>
      </p:sp>
    </p:spTree>
    <p:extLst>
      <p:ext uri="{BB962C8B-B14F-4D97-AF65-F5344CB8AC3E}">
        <p14:creationId xmlns:p14="http://schemas.microsoft.com/office/powerpoint/2010/main" val="13559882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BFB55-38EE-5733-CB8F-1618B71B8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Scholarships?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BBAF1D-0046-5B92-8076-980FECC0B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Scholarships are free money that the student does not have to pay back</a:t>
            </a:r>
          </a:p>
          <a:p>
            <a:r>
              <a:rPr lang="en-US" b="1" dirty="0"/>
              <a:t>They can bridge the gap between the Cost of Attendance (COA) and the amount of money the student has saved for college or trade school</a:t>
            </a:r>
          </a:p>
          <a:p>
            <a:r>
              <a:rPr lang="en-US" b="1" dirty="0"/>
              <a:t>Academic scholarships are based on GPA, test scores and academic achievements</a:t>
            </a:r>
          </a:p>
          <a:p>
            <a:r>
              <a:rPr lang="en-US" b="1" dirty="0"/>
              <a:t>Merit scholarships stem from success in sports, arts or community service</a:t>
            </a:r>
          </a:p>
          <a:p>
            <a:r>
              <a:rPr lang="en-US" b="1" dirty="0"/>
              <a:t>Needs-based scholarships support students who demonstrate financial need</a:t>
            </a:r>
          </a:p>
          <a:p>
            <a:r>
              <a:rPr lang="en-US" b="1" dirty="0"/>
              <a:t>Specialized scholarships are targeted at specific demographics, majors or career paths</a:t>
            </a:r>
          </a:p>
          <a:p>
            <a:r>
              <a:rPr lang="en-US" b="1" dirty="0"/>
              <a:t>Scholarships can be funded by colleges or external organizations such as the Houston Rodeo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3D8689-8FA7-C391-3472-5CD8EE455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45D45-342F-CE54-9AAA-B435D5E8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7299-36CD-E049-B4A4-56FC7F2EF3F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247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BFB55-38EE-5733-CB8F-1618B71B8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and Apply for Scholarships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BBAF1D-0046-5B92-8076-980FECC0B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Students will have to spend time researching and applying to scholarships: it can be a part-time job</a:t>
            </a:r>
          </a:p>
          <a:p>
            <a:r>
              <a:rPr lang="en-US" b="1" dirty="0"/>
              <a:t>Start as early as possible (even right now!) because most scholarships are repeated annually</a:t>
            </a:r>
          </a:p>
          <a:p>
            <a:r>
              <a:rPr lang="en-US" b="1" dirty="0"/>
              <a:t>Utilize your resources to identify scholarships, including SchooLinks, your colleges, internet research and friends and family</a:t>
            </a:r>
          </a:p>
          <a:p>
            <a:r>
              <a:rPr lang="en-US" b="1" dirty="0"/>
              <a:t>Make sure that you complete the scholarship application (including any required recommendations or transcripts) and meet all deadlines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3D8689-8FA7-C391-3472-5CD8EE455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45D45-342F-CE54-9AAA-B435D5E8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7299-36CD-E049-B4A4-56FC7F2EF3F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405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BFB55-38EE-5733-CB8F-1618B71B8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Scholarships in SchooLinks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BBAF1D-0046-5B92-8076-980FECC0B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Browse to College/Scholarship Matching</a:t>
            </a:r>
          </a:p>
          <a:p>
            <a:r>
              <a:rPr lang="en-US" b="1" dirty="0"/>
              <a:t>Use the Eligibility, Interests and Colleges filters at </a:t>
            </a:r>
            <a:br>
              <a:rPr lang="en-US" b="1" dirty="0"/>
            </a:br>
            <a:r>
              <a:rPr lang="en-US" b="1" dirty="0"/>
              <a:t>the top to locate scholarships that match your </a:t>
            </a:r>
            <a:br>
              <a:rPr lang="en-US" b="1" dirty="0"/>
            </a:br>
            <a:r>
              <a:rPr lang="en-US" b="1" dirty="0"/>
              <a:t>needs and pursuits</a:t>
            </a:r>
          </a:p>
          <a:p>
            <a:r>
              <a:rPr lang="en-US" b="1" dirty="0"/>
              <a:t>The system will display the matching scholarships </a:t>
            </a:r>
            <a:br>
              <a:rPr lang="en-US" b="1" dirty="0"/>
            </a:br>
            <a:r>
              <a:rPr lang="en-US" b="1" dirty="0"/>
              <a:t>when you click the blue View Matches button</a:t>
            </a:r>
          </a:p>
          <a:p>
            <a:r>
              <a:rPr lang="en-US" b="1" dirty="0"/>
              <a:t>Review the matches and mark favorites using the heart symbol. You can also apply directly from SchooLinks. </a:t>
            </a:r>
          </a:p>
          <a:p>
            <a:r>
              <a:rPr lang="en-US" b="1" dirty="0"/>
              <a:t>These scholarships are posted by your campus, your district and by SchooLinks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3D8689-8FA7-C391-3472-5CD8EE455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45D45-342F-CE54-9AAA-B435D5E8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7299-36CD-E049-B4A4-56FC7F2EF3F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2" descr="SchooLinks - Albemarle County School District">
            <a:extLst>
              <a:ext uri="{FF2B5EF4-FFF2-40B4-BE49-F238E27FC236}">
                <a16:creationId xmlns:a16="http://schemas.microsoft.com/office/drawing/2014/main" id="{278A0284-54D1-2E0E-E69C-5AC924FE3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311" y="-5557"/>
            <a:ext cx="207645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D25E6E-976C-3201-0A14-6F2293A9E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361" y="2191327"/>
            <a:ext cx="3621400" cy="1831137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634902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BFB55-38EE-5733-CB8F-1618B71B8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for the FAFSA or TASFA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BBAF1D-0046-5B92-8076-980FECC0B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Free Application for Federal Student Aid or Texas Application for State Financial Aid</a:t>
            </a:r>
          </a:p>
          <a:p>
            <a:r>
              <a:rPr lang="en-US" b="1" dirty="0"/>
              <a:t>Both enable students to apply for</a:t>
            </a:r>
          </a:p>
          <a:p>
            <a:pPr lvl="1"/>
            <a:r>
              <a:rPr lang="en-US" b="1" dirty="0"/>
              <a:t>Loans</a:t>
            </a:r>
          </a:p>
          <a:p>
            <a:pPr lvl="1"/>
            <a:r>
              <a:rPr lang="en-US" b="1" dirty="0"/>
              <a:t>Grants</a:t>
            </a:r>
          </a:p>
          <a:p>
            <a:pPr lvl="1"/>
            <a:r>
              <a:rPr lang="en-US" b="1" dirty="0"/>
              <a:t>Scholarships</a:t>
            </a:r>
          </a:p>
          <a:p>
            <a:pPr lvl="1"/>
            <a:r>
              <a:rPr lang="en-US" b="1" dirty="0"/>
              <a:t>Work-study programs</a:t>
            </a:r>
          </a:p>
          <a:p>
            <a:r>
              <a:rPr lang="en-US" b="1" dirty="0"/>
              <a:t>Both open on October 1</a:t>
            </a:r>
          </a:p>
          <a:p>
            <a:r>
              <a:rPr lang="en-US" b="1" dirty="0"/>
              <a:t>All seniors will complete a FAFSA, TASFA or opt-out form as a graduation requirement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3D8689-8FA7-C391-3472-5CD8EE455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45D45-342F-CE54-9AAA-B435D5E8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7299-36CD-E049-B4A4-56FC7F2EF3F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" name="Picture 2" descr="fafsa-logo | Denver Scholarship Foundation">
            <a:extLst>
              <a:ext uri="{FF2B5EF4-FFF2-40B4-BE49-F238E27FC236}">
                <a16:creationId xmlns:a16="http://schemas.microsoft.com/office/drawing/2014/main" id="{147A86F4-E995-2784-6F9C-3ED5A321E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321" y="2263961"/>
            <a:ext cx="3868513" cy="159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D38BD9BF-B9BE-ADD3-2B20-036F54CED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210" b="210"/>
          <a:stretch/>
        </p:blipFill>
        <p:spPr bwMode="auto">
          <a:xfrm>
            <a:off x="6096000" y="3895688"/>
            <a:ext cx="5913608" cy="1469821"/>
          </a:xfrm>
          <a:prstGeom prst="rect">
            <a:avLst/>
          </a:prstGeom>
          <a:solidFill>
            <a:srgbClr val="8ED2E7"/>
          </a:solidFill>
        </p:spPr>
      </p:pic>
    </p:spTree>
    <p:extLst>
      <p:ext uri="{BB962C8B-B14F-4D97-AF65-F5344CB8AC3E}">
        <p14:creationId xmlns:p14="http://schemas.microsoft.com/office/powerpoint/2010/main" val="25097392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297CD-B03D-F4C4-D2B6-BAD7DC387C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Military Options</a:t>
            </a:r>
          </a:p>
        </p:txBody>
      </p:sp>
    </p:spTree>
    <p:extLst>
      <p:ext uri="{BB962C8B-B14F-4D97-AF65-F5344CB8AC3E}">
        <p14:creationId xmlns:p14="http://schemas.microsoft.com/office/powerpoint/2010/main" val="3391682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4479E-9E9D-538D-AC36-266AB4975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 You Want to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82093-B83F-0E91-CBA3-B85125FC7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College?</a:t>
            </a:r>
          </a:p>
          <a:p>
            <a:r>
              <a:rPr lang="en-US" b="1" dirty="0"/>
              <a:t>Military?</a:t>
            </a:r>
          </a:p>
          <a:p>
            <a:r>
              <a:rPr lang="en-US" b="1" dirty="0"/>
              <a:t>Trade School?</a:t>
            </a:r>
          </a:p>
          <a:p>
            <a:r>
              <a:rPr lang="en-US" b="1" dirty="0"/>
              <a:t>Workforce?</a:t>
            </a:r>
          </a:p>
          <a:p>
            <a:r>
              <a:rPr lang="en-US" b="1" dirty="0"/>
              <a:t>Still thinking about it? </a:t>
            </a:r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3B9B60C-D31D-09ED-6071-4C90E70696A2}"/>
              </a:ext>
            </a:extLst>
          </p:cNvPr>
          <p:cNvSpPr txBox="1">
            <a:spLocks/>
          </p:cNvSpPr>
          <p:nvPr/>
        </p:nvSpPr>
        <p:spPr>
          <a:xfrm>
            <a:off x="838200" y="4632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6600" dirty="0">
                <a:solidFill>
                  <a:srgbClr val="90292A"/>
                </a:solidFill>
              </a:rPr>
              <a:t>There Is A Place For Everyone! </a:t>
            </a:r>
          </a:p>
        </p:txBody>
      </p:sp>
      <p:pic>
        <p:nvPicPr>
          <p:cNvPr id="1026" name="Picture 2" descr="5,700+ Graduation Hat Toss Stock Photos, Pictures &amp; Royalty ...">
            <a:extLst>
              <a:ext uri="{FF2B5EF4-FFF2-40B4-BE49-F238E27FC236}">
                <a16:creationId xmlns:a16="http://schemas.microsoft.com/office/drawing/2014/main" id="{F8598CA4-8829-F052-DB2F-7B439F1DA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935" y="1404316"/>
            <a:ext cx="4842013" cy="322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6363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 ft x 5 ft Patriarch Polyester American Flag at AmericanFlags">
            <a:extLst>
              <a:ext uri="{FF2B5EF4-FFF2-40B4-BE49-F238E27FC236}">
                <a16:creationId xmlns:a16="http://schemas.microsoft.com/office/drawing/2014/main" id="{94D2DC49-1E95-8D58-FBE2-228F0ED76C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1" b="16674"/>
          <a:stretch/>
        </p:blipFill>
        <p:spPr bwMode="auto">
          <a:xfrm>
            <a:off x="9200781" y="110842"/>
            <a:ext cx="2887980" cy="187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2BFB55-38EE-5733-CB8F-1618B71B8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Military Service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BBAF1D-0046-5B92-8076-980FECC0B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Military academies are highly competitive and prepare students for service in the officer corps of the Army, Navy or Air Force</a:t>
            </a:r>
          </a:p>
          <a:p>
            <a:pPr lvl="1"/>
            <a:r>
              <a:rPr lang="en-US" b="1" dirty="0"/>
              <a:t>The US Military Academy at West Point, the US Naval Academy, the US Air Force Academy</a:t>
            </a:r>
          </a:p>
          <a:p>
            <a:r>
              <a:rPr lang="en-US" b="1" dirty="0"/>
              <a:t>The Reserved Officer Training Corps is a college-based program for training commissioned officers of the United States armed forces. </a:t>
            </a:r>
          </a:p>
          <a:p>
            <a:pPr lvl="1"/>
            <a:r>
              <a:rPr lang="en-US" b="1" dirty="0"/>
              <a:t>The ROTC scholarship is viable at many different colleges and universities and includes full tuition benefits</a:t>
            </a:r>
          </a:p>
          <a:p>
            <a:r>
              <a:rPr lang="en-US" b="1" dirty="0"/>
              <a:t>Enlistment in active duty or in the reserves requires a commitment for 4-5 years, depending on the branch</a:t>
            </a:r>
          </a:p>
          <a:p>
            <a:r>
              <a:rPr lang="en-US" b="1" dirty="0"/>
              <a:t>Your campus CCRA can assist with:</a:t>
            </a:r>
          </a:p>
          <a:p>
            <a:pPr lvl="1"/>
            <a:r>
              <a:rPr lang="en-US" b="1" dirty="0"/>
              <a:t>Connecting you with a local recruiter</a:t>
            </a:r>
          </a:p>
          <a:p>
            <a:pPr lvl="1"/>
            <a:r>
              <a:rPr lang="en-US" b="1" dirty="0"/>
              <a:t>Helping to identify the variety of MOSs available that are tailored to your skill set</a:t>
            </a:r>
          </a:p>
          <a:p>
            <a:pPr lvl="1"/>
            <a:r>
              <a:rPr lang="en-US" b="1" dirty="0"/>
              <a:t>Registration for a local ASVAB administration to identify an appropriate military career</a:t>
            </a:r>
          </a:p>
          <a:p>
            <a:pPr lvl="1"/>
            <a:endParaRPr lang="en-US"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3D8689-8FA7-C391-3472-5CD8EE455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45D45-342F-CE54-9AAA-B435D5E8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7299-36CD-E049-B4A4-56FC7F2EF3F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37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297CD-B03D-F4C4-D2B6-BAD7DC387C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Your College and Career Readiness Advisors</a:t>
            </a:r>
          </a:p>
        </p:txBody>
      </p:sp>
    </p:spTree>
    <p:extLst>
      <p:ext uri="{BB962C8B-B14F-4D97-AF65-F5344CB8AC3E}">
        <p14:creationId xmlns:p14="http://schemas.microsoft.com/office/powerpoint/2010/main" val="2890420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BFB55-38EE-5733-CB8F-1618B71B8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 and Career Readiness Advisors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BBAF1D-0046-5B92-8076-980FECC0B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43" y="1378363"/>
            <a:ext cx="3226904" cy="3899314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/>
              <a:t>Austin High School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Brandon Byrd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brandon.byrd@fortbendisd.gov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/>
              <a:t>Bush High School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Tiffani Haynes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tiffani.haynes@fortbendisd.gov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/>
              <a:t>Clements High School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Raven Hollins-Crowder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raven.hollins@fortbendisd.gov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/>
              <a:t>Crawford High School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Dejah Walea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dejah.walea@fortbendisd.gov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/>
              <a:t>Dulles High School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Kasha Williams</a:t>
            </a:r>
            <a:br>
              <a:rPr lang="en-US" sz="1600" dirty="0"/>
            </a:br>
            <a:r>
              <a:rPr lang="en-US" sz="1600" dirty="0"/>
              <a:t>kasha.williams@fortbendisd.gov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3D8689-8FA7-C391-3472-5CD8EE455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45D45-342F-CE54-9AAA-B435D5E8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7299-36CD-E049-B4A4-56FC7F2EF3F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E76D3B17-8A9F-849E-B7F6-0AAEAF3DFF9C}"/>
              </a:ext>
            </a:extLst>
          </p:cNvPr>
          <p:cNvSpPr txBox="1">
            <a:spLocks/>
          </p:cNvSpPr>
          <p:nvPr/>
        </p:nvSpPr>
        <p:spPr>
          <a:xfrm>
            <a:off x="4432852" y="1378363"/>
            <a:ext cx="3226904" cy="38993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b="1" dirty="0"/>
              <a:t>Elkins High School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/>
              <a:t>Veronica Harris</a:t>
            </a:r>
            <a:br>
              <a:rPr lang="en-US" sz="1600" dirty="0"/>
            </a:br>
            <a:r>
              <a:rPr lang="en-US" sz="1600" dirty="0"/>
              <a:t>veronica.harris@fortbendisd.gov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6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b="1" dirty="0"/>
              <a:t>Hightower High School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/>
              <a:t>Jackie Hidalgo</a:t>
            </a:r>
            <a:br>
              <a:rPr lang="en-US" sz="1600" dirty="0"/>
            </a:br>
            <a:r>
              <a:rPr lang="en-US" sz="1600" dirty="0"/>
              <a:t>jacquelyn.hidalgo@fortbendisd.gov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6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b="1" dirty="0"/>
              <a:t>Kempner High School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/>
              <a:t>Chatney Hines</a:t>
            </a:r>
            <a:br>
              <a:rPr lang="en-US" sz="1600" dirty="0"/>
            </a:br>
            <a:r>
              <a:rPr lang="en-US" sz="1600" dirty="0"/>
              <a:t>chatney.hines@fortbendisd.gov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6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b="1" dirty="0"/>
              <a:t>Marshall High School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/>
              <a:t>Daphne Thompson-Bennett</a:t>
            </a:r>
            <a:br>
              <a:rPr lang="en-US" sz="1600" dirty="0"/>
            </a:br>
            <a:r>
              <a:rPr lang="en-US" sz="1600" dirty="0"/>
              <a:t>daphne.thompson@fortbendisd.gov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6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b="1" dirty="0"/>
              <a:t>Ridge Point High School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/>
              <a:t>Susanna Jakubik</a:t>
            </a:r>
            <a:br>
              <a:rPr lang="en-US" sz="1600" dirty="0"/>
            </a:br>
            <a:r>
              <a:rPr lang="en-US" sz="1600" dirty="0"/>
              <a:t>susanna.jakubik@fortbendisd.gov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6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6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6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600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07649E2-2F3C-65D9-A608-05C14FA96C2A}"/>
              </a:ext>
            </a:extLst>
          </p:cNvPr>
          <p:cNvSpPr txBox="1">
            <a:spLocks/>
          </p:cNvSpPr>
          <p:nvPr/>
        </p:nvSpPr>
        <p:spPr>
          <a:xfrm>
            <a:off x="8295861" y="1378363"/>
            <a:ext cx="3226904" cy="3899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b="1" dirty="0"/>
              <a:t>Travis High School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/>
              <a:t>Becky Martinez</a:t>
            </a:r>
            <a:br>
              <a:rPr lang="en-US" sz="1600" dirty="0"/>
            </a:br>
            <a:r>
              <a:rPr lang="en-US" sz="1600" dirty="0"/>
              <a:t>becky.martinez@fortbendisd.gov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6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b="1" dirty="0" err="1"/>
              <a:t>Willowridge</a:t>
            </a:r>
            <a:r>
              <a:rPr lang="en-US" sz="1600" b="1" dirty="0"/>
              <a:t> High School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/>
              <a:t>Kimberly Green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/>
              <a:t>kimberly.green@fortbendisd.gov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6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b="1" dirty="0"/>
              <a:t>Assistant Director of School Counseling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/>
              <a:t>Dr. Leshunda Page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/>
              <a:t>leshunda.page@fortbendisd.gov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6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6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6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6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277646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88F56-6027-BD47-110F-DDC25DC03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08081-6244-463C-1650-156CC757F0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9230" y="2429632"/>
            <a:ext cx="5953539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Thank you! </a:t>
            </a:r>
            <a:br>
              <a:rPr lang="en-US" dirty="0"/>
            </a:br>
            <a:r>
              <a:rPr lang="en-US" dirty="0"/>
              <a:t>Your campus CCRA will share these resources with you.</a:t>
            </a:r>
          </a:p>
        </p:txBody>
      </p:sp>
    </p:spTree>
    <p:extLst>
      <p:ext uri="{BB962C8B-B14F-4D97-AF65-F5344CB8AC3E}">
        <p14:creationId xmlns:p14="http://schemas.microsoft.com/office/powerpoint/2010/main" val="3354219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297CD-B03D-F4C4-D2B6-BAD7DC387C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 What Should I Do…and When?</a:t>
            </a:r>
          </a:p>
        </p:txBody>
      </p:sp>
    </p:spTree>
    <p:extLst>
      <p:ext uri="{BB962C8B-B14F-4D97-AF65-F5344CB8AC3E}">
        <p14:creationId xmlns:p14="http://schemas.microsoft.com/office/powerpoint/2010/main" val="1868419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BFB55-38EE-5733-CB8F-1618B71B8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March-August 2026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BBAF1D-0046-5B92-8076-980FECC0B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Make your college or trade school list based on your goals</a:t>
            </a:r>
          </a:p>
          <a:p>
            <a:r>
              <a:rPr lang="en-US" b="1" dirty="0"/>
              <a:t>Request fee waivers for college entrance exams or application fees</a:t>
            </a:r>
          </a:p>
          <a:p>
            <a:r>
              <a:rPr lang="en-US" b="1" dirty="0"/>
              <a:t>Take or schedule your ACT and/or SAT</a:t>
            </a:r>
          </a:p>
          <a:p>
            <a:r>
              <a:rPr lang="en-US" b="1" dirty="0"/>
              <a:t>Write your college essays</a:t>
            </a:r>
          </a:p>
          <a:p>
            <a:r>
              <a:rPr lang="en-US" b="1" dirty="0"/>
              <a:t>Update your resume</a:t>
            </a:r>
          </a:p>
          <a:p>
            <a:r>
              <a:rPr lang="en-US" b="1" dirty="0"/>
              <a:t>Tour your schools if you haven’t already</a:t>
            </a:r>
          </a:p>
          <a:p>
            <a:r>
              <a:rPr lang="en-US" b="1" dirty="0"/>
              <a:t>Consider which teachers you will approach about writing letters of recommendation</a:t>
            </a:r>
          </a:p>
          <a:p>
            <a:r>
              <a:rPr lang="en-US" b="1" dirty="0"/>
              <a:t>Create your account on your application platform of choice</a:t>
            </a:r>
          </a:p>
          <a:p>
            <a:endParaRPr lang="en-US"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3D8689-8FA7-C391-3472-5CD8EE455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45D45-342F-CE54-9AAA-B435D5E8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7299-36CD-E049-B4A4-56FC7F2EF3F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1D4852-2C7E-647F-4A00-2BE94AA36219}"/>
              </a:ext>
            </a:extLst>
          </p:cNvPr>
          <p:cNvSpPr txBox="1"/>
          <p:nvPr/>
        </p:nvSpPr>
        <p:spPr>
          <a:xfrm>
            <a:off x="8745899" y="-626165"/>
            <a:ext cx="358471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solidFill>
                  <a:srgbClr val="9029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Q1</a:t>
            </a:r>
            <a:endParaRPr lang="en-US" sz="9600" dirty="0">
              <a:solidFill>
                <a:srgbClr val="90292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438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BFB55-38EE-5733-CB8F-1618B71B8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September-October 2026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BBAF1D-0046-5B92-8076-980FECC0B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Reapply for free/reduced lunch if you qualify</a:t>
            </a:r>
          </a:p>
          <a:p>
            <a:r>
              <a:rPr lang="en-US" b="1" dirty="0"/>
              <a:t>Submit your applications on your platform of choice</a:t>
            </a:r>
          </a:p>
          <a:p>
            <a:r>
              <a:rPr lang="en-US" b="1" dirty="0"/>
              <a:t>Attend the district college fair in October</a:t>
            </a:r>
          </a:p>
          <a:p>
            <a:r>
              <a:rPr lang="en-US" b="1" dirty="0"/>
              <a:t>Complete your FAFSA/TASFA (October) and upload proof in SchooLinks to satisfy graduation requirement</a:t>
            </a:r>
          </a:p>
          <a:p>
            <a:r>
              <a:rPr lang="en-US" b="1" dirty="0"/>
              <a:t>Update your SchooLinks account with your personal email address</a:t>
            </a:r>
          </a:p>
          <a:p>
            <a:r>
              <a:rPr lang="en-US" b="1" dirty="0"/>
              <a:t>Request teacher letters of recommendation in SchooLinks</a:t>
            </a:r>
          </a:p>
          <a:p>
            <a:r>
              <a:rPr lang="en-US" b="1" dirty="0"/>
              <a:t>Request counselor recommendations and/or School Reports in SchooLinks</a:t>
            </a:r>
          </a:p>
          <a:p>
            <a:r>
              <a:rPr lang="en-US" b="1" dirty="0"/>
              <a:t>Request initial transcripts in SchooLinks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3D8689-8FA7-C391-3472-5CD8EE455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45D45-342F-CE54-9AAA-B435D5E8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7299-36CD-E049-B4A4-56FC7F2EF3F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FFAEF3-FBDF-DF8F-06E5-645BBEF7F1BF}"/>
              </a:ext>
            </a:extLst>
          </p:cNvPr>
          <p:cNvSpPr txBox="1"/>
          <p:nvPr/>
        </p:nvSpPr>
        <p:spPr>
          <a:xfrm>
            <a:off x="8745899" y="-626165"/>
            <a:ext cx="358471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solidFill>
                  <a:srgbClr val="9029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Q2</a:t>
            </a:r>
            <a:endParaRPr lang="en-US" sz="9600" dirty="0">
              <a:solidFill>
                <a:srgbClr val="90292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4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BFB55-38EE-5733-CB8F-1618B71B8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November 2026 - February 2027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BBAF1D-0046-5B92-8076-980FECC0B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Start applying for school-based scholarships</a:t>
            </a:r>
          </a:p>
          <a:p>
            <a:r>
              <a:rPr lang="en-US" b="1" dirty="0"/>
              <a:t>Submit applications to colleges with November-February deadlines to ensure you don’t miss out on scholarships</a:t>
            </a:r>
          </a:p>
          <a:p>
            <a:r>
              <a:rPr lang="en-US" b="1" dirty="0"/>
              <a:t>Take the ASVAB if you are planning on joining the military</a:t>
            </a:r>
          </a:p>
          <a:p>
            <a:r>
              <a:rPr lang="en-US" b="1" dirty="0"/>
              <a:t>Ensure mid-year transcripts are sent to your schools who require them (mid-January)</a:t>
            </a:r>
          </a:p>
          <a:p>
            <a:r>
              <a:rPr lang="en-US" b="1" dirty="0"/>
              <a:t>Bookmark all portals and save the passwords to them</a:t>
            </a: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3D8689-8FA7-C391-3472-5CD8EE455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45D45-342F-CE54-9AAA-B435D5E8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7299-36CD-E049-B4A4-56FC7F2EF3F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857866-50F5-7B06-70DF-655CD47A2D87}"/>
              </a:ext>
            </a:extLst>
          </p:cNvPr>
          <p:cNvSpPr txBox="1"/>
          <p:nvPr/>
        </p:nvSpPr>
        <p:spPr>
          <a:xfrm>
            <a:off x="8745899" y="-626165"/>
            <a:ext cx="358471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solidFill>
                  <a:srgbClr val="9029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Q3</a:t>
            </a:r>
            <a:endParaRPr lang="en-US" sz="9600" dirty="0">
              <a:solidFill>
                <a:srgbClr val="90292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479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BFB55-38EE-5733-CB8F-1618B71B8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March 2027 - May 2027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BBAF1D-0046-5B92-8076-980FECC0B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Apply for housing</a:t>
            </a:r>
          </a:p>
          <a:p>
            <a:r>
              <a:rPr lang="en-US" b="1" dirty="0"/>
              <a:t>Take the TSI if necessary</a:t>
            </a:r>
          </a:p>
          <a:p>
            <a:r>
              <a:rPr lang="en-US" b="1" dirty="0"/>
              <a:t>Submit all scholarships earned into SchooLinks</a:t>
            </a:r>
          </a:p>
          <a:p>
            <a:r>
              <a:rPr lang="en-US" b="1" dirty="0"/>
              <a:t>Make final transcript request in SchooLinks</a:t>
            </a:r>
          </a:p>
          <a:p>
            <a:r>
              <a:rPr lang="en-US" b="1" dirty="0"/>
              <a:t>Register for New Student Orientation at your university</a:t>
            </a:r>
          </a:p>
          <a:p>
            <a:r>
              <a:rPr lang="en-US" b="1" dirty="0"/>
              <a:t>Schedule your meningitis shot</a:t>
            </a:r>
          </a:p>
          <a:p>
            <a:r>
              <a:rPr lang="en-US" b="1" dirty="0"/>
              <a:t>Request </a:t>
            </a:r>
            <a:r>
              <a:rPr lang="en-US" b="1" dirty="0" err="1"/>
              <a:t>OnRamps</a:t>
            </a:r>
            <a:r>
              <a:rPr lang="en-US" b="1" dirty="0"/>
              <a:t> or Dual Credit transcripts from UT or HCC</a:t>
            </a:r>
          </a:p>
          <a:p>
            <a:r>
              <a:rPr lang="en-US" b="1" dirty="0"/>
              <a:t>Graduate and celebrate!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3D8689-8FA7-C391-3472-5CD8EE455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45D45-342F-CE54-9AAA-B435D5E8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7299-36CD-E049-B4A4-56FC7F2EF3F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857866-50F5-7B06-70DF-655CD47A2D87}"/>
              </a:ext>
            </a:extLst>
          </p:cNvPr>
          <p:cNvSpPr txBox="1"/>
          <p:nvPr/>
        </p:nvSpPr>
        <p:spPr>
          <a:xfrm>
            <a:off x="8745899" y="-626165"/>
            <a:ext cx="358471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solidFill>
                  <a:srgbClr val="9029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Q4</a:t>
            </a:r>
            <a:endParaRPr lang="en-US" sz="9600" dirty="0">
              <a:solidFill>
                <a:srgbClr val="90292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735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297CD-B03D-F4C4-D2B6-BAD7DC387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9230" y="2509423"/>
            <a:ext cx="5953539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Making a List of Colleges and Trade Schools in SchooLinks</a:t>
            </a:r>
          </a:p>
        </p:txBody>
      </p:sp>
    </p:spTree>
    <p:extLst>
      <p:ext uri="{BB962C8B-B14F-4D97-AF65-F5344CB8AC3E}">
        <p14:creationId xmlns:p14="http://schemas.microsoft.com/office/powerpoint/2010/main" val="2139409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BISD Swatches 1">
      <a:dk1>
        <a:srgbClr val="545458"/>
      </a:dk1>
      <a:lt1>
        <a:srgbClr val="FFFFFF"/>
      </a:lt1>
      <a:dk2>
        <a:srgbClr val="205178"/>
      </a:dk2>
      <a:lt2>
        <a:srgbClr val="B7A99A"/>
      </a:lt2>
      <a:accent1>
        <a:srgbClr val="8F2828"/>
      </a:accent1>
      <a:accent2>
        <a:srgbClr val="0D6F74"/>
      </a:accent2>
      <a:accent3>
        <a:srgbClr val="4F863C"/>
      </a:accent3>
      <a:accent4>
        <a:srgbClr val="FFB81D"/>
      </a:accent4>
      <a:accent5>
        <a:srgbClr val="C5692E"/>
      </a:accent5>
      <a:accent6>
        <a:srgbClr val="75255E"/>
      </a:accent6>
      <a:hlink>
        <a:srgbClr val="0D6F74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adthePAC2024 (1)" id="{AE89B1FD-B3FC-4941-B298-6E5D2A0DCE8B}" vid="{ACF8C8C0-7543-4095-A840-56EE77BB02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92cbd0-5665-43fd-b1c0-bceae17b6877">
      <Terms xmlns="http://schemas.microsoft.com/office/infopath/2007/PartnerControls"/>
    </lcf76f155ced4ddcb4097134ff3c332f>
    <TaxCatchAll xmlns="a95cb747-53cb-4169-ae9d-b32a6e8fb03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7D89A3614E724194C6DF68FBA1217A" ma:contentTypeVersion="14" ma:contentTypeDescription="Create a new document." ma:contentTypeScope="" ma:versionID="3164f2281810f953ed8bbb1fd25c5bf3">
  <xsd:schema xmlns:xsd="http://www.w3.org/2001/XMLSchema" xmlns:xs="http://www.w3.org/2001/XMLSchema" xmlns:p="http://schemas.microsoft.com/office/2006/metadata/properties" xmlns:ns2="ca92cbd0-5665-43fd-b1c0-bceae17b6877" xmlns:ns3="a95cb747-53cb-4169-ae9d-b32a6e8fb033" targetNamespace="http://schemas.microsoft.com/office/2006/metadata/properties" ma:root="true" ma:fieldsID="3f6d2baf6d7afe7ba5d84d6c0838b4ac" ns2:_="" ns3:_="">
    <xsd:import namespace="ca92cbd0-5665-43fd-b1c0-bceae17b6877"/>
    <xsd:import namespace="a95cb747-53cb-4169-ae9d-b32a6e8fb0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92cbd0-5665-43fd-b1c0-bceae17b68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8013b17f-4c1e-49da-8a26-888c8b1ab7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5cb747-53cb-4169-ae9d-b32a6e8fb033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b77b77ac-0ff4-42cf-80c2-e2cd3287b0be}" ma:internalName="TaxCatchAll" ma:showField="CatchAllData" ma:web="a95cb747-53cb-4169-ae9d-b32a6e8fb0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63A2A5-5B14-4B41-80A1-72A5F503F3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B9AF6C-47D6-443A-97B9-E38BF4195951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  <ds:schemaRef ds:uri="a95cb747-53cb-4169-ae9d-b32a6e8fb033"/>
    <ds:schemaRef ds:uri="ca92cbd0-5665-43fd-b1c0-bceae17b687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D9C9C8D-D803-49C7-BB96-4ED9FE9F30FF}">
  <ds:schemaRefs>
    <ds:schemaRef ds:uri="a95cb747-53cb-4169-ae9d-b32a6e8fb033"/>
    <ds:schemaRef ds:uri="ca92cbd0-5665-43fd-b1c0-bceae17b687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FBISD PPT Template</Template>
  <TotalTime>2506</TotalTime>
  <Words>1932</Words>
  <Application>Microsoft Office PowerPoint</Application>
  <PresentationFormat>Widescreen</PresentationFormat>
  <Paragraphs>253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Aptos</vt:lpstr>
      <vt:lpstr>Arial</vt:lpstr>
      <vt:lpstr>Calibri</vt:lpstr>
      <vt:lpstr>Office Theme</vt:lpstr>
      <vt:lpstr>Rising Senior Night March 25, 2026</vt:lpstr>
      <vt:lpstr>Tonight juniors and their parents can expect to learn about the post-high school process and how to prepare for senior year. </vt:lpstr>
      <vt:lpstr>What Do You Want to Do?</vt:lpstr>
      <vt:lpstr>So What Should I Do…and When?</vt:lpstr>
      <vt:lpstr>March-August 2026</vt:lpstr>
      <vt:lpstr>September-October 2026</vt:lpstr>
      <vt:lpstr>November 2026 - February 2027</vt:lpstr>
      <vt:lpstr>March 2027 - May 2027</vt:lpstr>
      <vt:lpstr>Making a List of Colleges and Trade Schools in SchooLinks</vt:lpstr>
      <vt:lpstr>How To Make A College List</vt:lpstr>
      <vt:lpstr>College Admissions and Enrollment Exams</vt:lpstr>
      <vt:lpstr>College Entrance Exams</vt:lpstr>
      <vt:lpstr>College Enrollment Benchmarks</vt:lpstr>
      <vt:lpstr>Creating Your Application</vt:lpstr>
      <vt:lpstr>College Application Platforms</vt:lpstr>
      <vt:lpstr>The College Application Process</vt:lpstr>
      <vt:lpstr>College Application Deadline Types</vt:lpstr>
      <vt:lpstr>College Application Process</vt:lpstr>
      <vt:lpstr>College Apps in SchooLinks</vt:lpstr>
      <vt:lpstr>College Apps in SchooLinks</vt:lpstr>
      <vt:lpstr>What is Holistic Review?</vt:lpstr>
      <vt:lpstr>Special Programs</vt:lpstr>
      <vt:lpstr>Ranking, Transcripts and College Apps</vt:lpstr>
      <vt:lpstr>Scholarships and Financial Aid</vt:lpstr>
      <vt:lpstr>What are Scholarships?</vt:lpstr>
      <vt:lpstr>How To Find and Apply for Scholarships</vt:lpstr>
      <vt:lpstr>Finding Scholarships in SchooLinks</vt:lpstr>
      <vt:lpstr>Applying for the FAFSA or TASFA</vt:lpstr>
      <vt:lpstr>Military Options</vt:lpstr>
      <vt:lpstr>Military Service</vt:lpstr>
      <vt:lpstr>Your College and Career Readiness Advisors</vt:lpstr>
      <vt:lpstr>College and Career Readiness Advisors</vt:lpstr>
      <vt:lpstr>Thank you!  Your campus CCRA will share these resources with you.</vt:lpstr>
    </vt:vector>
  </TitlesOfParts>
  <Company>FBISD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Jakubik, Susanna</dc:creator>
  <cp:lastModifiedBy>Jakubik, Susanna</cp:lastModifiedBy>
  <cp:revision>1</cp:revision>
  <dcterms:created xsi:type="dcterms:W3CDTF">2025-03-17T22:37:01Z</dcterms:created>
  <dcterms:modified xsi:type="dcterms:W3CDTF">2026-03-25T14:53:55Z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0x0101002F7D89A3614E724194C6DF68FBA1217A</vt:lpwstr>
  </property>
  <property fmtid="{D5CDD505-2E9C-101B-9397-08002B2CF9AE}" pid="3" name="MediaServiceImageTags">
    <vt:lpwstr/>
  </property>
</Properties>
</file>